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6.xml" ContentType="application/vnd.openxmlformats-officedocument.theme+xml"/>
  <Override PartName="/ppt/slideLayouts/slideLayout2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665" r:id="rId2"/>
    <p:sldMasterId id="2147483707" r:id="rId3"/>
    <p:sldMasterId id="2147483700" r:id="rId4"/>
    <p:sldMasterId id="2147483698" r:id="rId5"/>
    <p:sldMasterId id="2147483668" r:id="rId6"/>
    <p:sldMasterId id="2147483672" r:id="rId7"/>
  </p:sldMasterIdLst>
  <p:notesMasterIdLst>
    <p:notesMasterId r:id="rId155"/>
  </p:notesMasterIdLst>
  <p:handoutMasterIdLst>
    <p:handoutMasterId r:id="rId156"/>
  </p:handoutMasterIdLst>
  <p:sldIdLst>
    <p:sldId id="462" r:id="rId8"/>
    <p:sldId id="463" r:id="rId9"/>
    <p:sldId id="464" r:id="rId10"/>
    <p:sldId id="466" r:id="rId11"/>
    <p:sldId id="670" r:id="rId12"/>
    <p:sldId id="577" r:id="rId13"/>
    <p:sldId id="578" r:id="rId14"/>
    <p:sldId id="582" r:id="rId15"/>
    <p:sldId id="667" r:id="rId16"/>
    <p:sldId id="665" r:id="rId17"/>
    <p:sldId id="673" r:id="rId18"/>
    <p:sldId id="674" r:id="rId19"/>
    <p:sldId id="686" r:id="rId20"/>
    <p:sldId id="687" r:id="rId21"/>
    <p:sldId id="688" r:id="rId22"/>
    <p:sldId id="689" r:id="rId23"/>
    <p:sldId id="690" r:id="rId24"/>
    <p:sldId id="671" r:id="rId25"/>
    <p:sldId id="592" r:id="rId26"/>
    <p:sldId id="691" r:id="rId27"/>
    <p:sldId id="672" r:id="rId28"/>
    <p:sldId id="593" r:id="rId29"/>
    <p:sldId id="594" r:id="rId30"/>
    <p:sldId id="692" r:id="rId31"/>
    <p:sldId id="675" r:id="rId32"/>
    <p:sldId id="595" r:id="rId33"/>
    <p:sldId id="676" r:id="rId34"/>
    <p:sldId id="693" r:id="rId35"/>
    <p:sldId id="596" r:id="rId36"/>
    <p:sldId id="597" r:id="rId37"/>
    <p:sldId id="598" r:id="rId38"/>
    <p:sldId id="600" r:id="rId39"/>
    <p:sldId id="599" r:id="rId40"/>
    <p:sldId id="601" r:id="rId41"/>
    <p:sldId id="576" r:id="rId42"/>
    <p:sldId id="485" r:id="rId43"/>
    <p:sldId id="605" r:id="rId44"/>
    <p:sldId id="606" r:id="rId45"/>
    <p:sldId id="607" r:id="rId46"/>
    <p:sldId id="608" r:id="rId47"/>
    <p:sldId id="694" r:id="rId48"/>
    <p:sldId id="611" r:id="rId49"/>
    <p:sldId id="612" r:id="rId50"/>
    <p:sldId id="613" r:id="rId51"/>
    <p:sldId id="615" r:id="rId52"/>
    <p:sldId id="616" r:id="rId53"/>
    <p:sldId id="617" r:id="rId54"/>
    <p:sldId id="618" r:id="rId55"/>
    <p:sldId id="619" r:id="rId56"/>
    <p:sldId id="620" r:id="rId57"/>
    <p:sldId id="622" r:id="rId58"/>
    <p:sldId id="621" r:id="rId59"/>
    <p:sldId id="624" r:id="rId60"/>
    <p:sldId id="625" r:id="rId61"/>
    <p:sldId id="626" r:id="rId62"/>
    <p:sldId id="695" r:id="rId63"/>
    <p:sldId id="678" r:id="rId64"/>
    <p:sldId id="682" r:id="rId65"/>
    <p:sldId id="697" r:id="rId66"/>
    <p:sldId id="703" r:id="rId67"/>
    <p:sldId id="704" r:id="rId68"/>
    <p:sldId id="705" r:id="rId69"/>
    <p:sldId id="706" r:id="rId70"/>
    <p:sldId id="698" r:id="rId71"/>
    <p:sldId id="699" r:id="rId72"/>
    <p:sldId id="696" r:id="rId73"/>
    <p:sldId id="707" r:id="rId74"/>
    <p:sldId id="708" r:id="rId75"/>
    <p:sldId id="709" r:id="rId76"/>
    <p:sldId id="710" r:id="rId77"/>
    <p:sldId id="711" r:id="rId78"/>
    <p:sldId id="712" r:id="rId79"/>
    <p:sldId id="713" r:id="rId80"/>
    <p:sldId id="714" r:id="rId81"/>
    <p:sldId id="715" r:id="rId82"/>
    <p:sldId id="716" r:id="rId83"/>
    <p:sldId id="700" r:id="rId84"/>
    <p:sldId id="718" r:id="rId85"/>
    <p:sldId id="719" r:id="rId86"/>
    <p:sldId id="720" r:id="rId87"/>
    <p:sldId id="721" r:id="rId88"/>
    <p:sldId id="701" r:id="rId89"/>
    <p:sldId id="722" r:id="rId90"/>
    <p:sldId id="679" r:id="rId91"/>
    <p:sldId id="683" r:id="rId92"/>
    <p:sldId id="767" r:id="rId93"/>
    <p:sldId id="769" r:id="rId94"/>
    <p:sldId id="765" r:id="rId95"/>
    <p:sldId id="757" r:id="rId96"/>
    <p:sldId id="758" r:id="rId97"/>
    <p:sldId id="759" r:id="rId98"/>
    <p:sldId id="760" r:id="rId99"/>
    <p:sldId id="761" r:id="rId100"/>
    <p:sldId id="762" r:id="rId101"/>
    <p:sldId id="763" r:id="rId102"/>
    <p:sldId id="764" r:id="rId103"/>
    <p:sldId id="680" r:id="rId104"/>
    <p:sldId id="724" r:id="rId105"/>
    <p:sldId id="725" r:id="rId106"/>
    <p:sldId id="726" r:id="rId107"/>
    <p:sldId id="727" r:id="rId108"/>
    <p:sldId id="728" r:id="rId109"/>
    <p:sldId id="729" r:id="rId110"/>
    <p:sldId id="730" r:id="rId111"/>
    <p:sldId id="731" r:id="rId112"/>
    <p:sldId id="732" r:id="rId113"/>
    <p:sldId id="733" r:id="rId114"/>
    <p:sldId id="734" r:id="rId115"/>
    <p:sldId id="735" r:id="rId116"/>
    <p:sldId id="736" r:id="rId117"/>
    <p:sldId id="737" r:id="rId118"/>
    <p:sldId id="738" r:id="rId119"/>
    <p:sldId id="739" r:id="rId120"/>
    <p:sldId id="740" r:id="rId121"/>
    <p:sldId id="741" r:id="rId122"/>
    <p:sldId id="742" r:id="rId123"/>
    <p:sldId id="743" r:id="rId124"/>
    <p:sldId id="744" r:id="rId125"/>
    <p:sldId id="745" r:id="rId126"/>
    <p:sldId id="746" r:id="rId127"/>
    <p:sldId id="747" r:id="rId128"/>
    <p:sldId id="748" r:id="rId129"/>
    <p:sldId id="749" r:id="rId130"/>
    <p:sldId id="750" r:id="rId131"/>
    <p:sldId id="751" r:id="rId132"/>
    <p:sldId id="752" r:id="rId133"/>
    <p:sldId id="753" r:id="rId134"/>
    <p:sldId id="754" r:id="rId135"/>
    <p:sldId id="755" r:id="rId136"/>
    <p:sldId id="681" r:id="rId137"/>
    <p:sldId id="770" r:id="rId138"/>
    <p:sldId id="772" r:id="rId139"/>
    <p:sldId id="773" r:id="rId140"/>
    <p:sldId id="774" r:id="rId141"/>
    <p:sldId id="775" r:id="rId142"/>
    <p:sldId id="776" r:id="rId143"/>
    <p:sldId id="777" r:id="rId144"/>
    <p:sldId id="778" r:id="rId145"/>
    <p:sldId id="779" r:id="rId146"/>
    <p:sldId id="780" r:id="rId147"/>
    <p:sldId id="781" r:id="rId148"/>
    <p:sldId id="782" r:id="rId149"/>
    <p:sldId id="783" r:id="rId150"/>
    <p:sldId id="784" r:id="rId151"/>
    <p:sldId id="451" r:id="rId152"/>
    <p:sldId id="452" r:id="rId153"/>
    <p:sldId id="264" r:id="rId1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AD2B26"/>
    <a:srgbClr val="49504F"/>
    <a:srgbClr val="B70006"/>
    <a:srgbClr val="FFFFE4"/>
    <a:srgbClr val="919191"/>
    <a:srgbClr val="333333"/>
    <a:srgbClr val="FFFFFF"/>
    <a:srgbClr val="B60206"/>
    <a:srgbClr val="5151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42" autoAdjust="0"/>
    <p:restoredTop sz="95306" autoAdjust="0"/>
  </p:normalViewPr>
  <p:slideViewPr>
    <p:cSldViewPr snapToGrid="0">
      <p:cViewPr>
        <p:scale>
          <a:sx n="75" d="100"/>
          <a:sy n="75" d="100"/>
        </p:scale>
        <p:origin x="1244" y="708"/>
      </p:cViewPr>
      <p:guideLst/>
    </p:cSldViewPr>
  </p:slideViewPr>
  <p:notesTextViewPr>
    <p:cViewPr>
      <p:scale>
        <a:sx n="1" d="1"/>
        <a:sy n="1" d="1"/>
      </p:scale>
      <p:origin x="0" y="0"/>
    </p:cViewPr>
  </p:notesTextViewPr>
  <p:notesViewPr>
    <p:cSldViewPr snapToGrid="0" showGuides="1">
      <p:cViewPr varScale="1">
        <p:scale>
          <a:sx n="61" d="100"/>
          <a:sy n="61" d="100"/>
        </p:scale>
        <p:origin x="2659" y="4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theme" Target="theme/theme1.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5.xml"/><Relationship Id="rId95" Type="http://schemas.openxmlformats.org/officeDocument/2006/relationships/slide" Target="slides/slide88.xml"/><Relationship Id="rId160" Type="http://schemas.openxmlformats.org/officeDocument/2006/relationships/tableStyles" Target="tableStyles.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slide" Target="slides/slide143.xml"/><Relationship Id="rId155" Type="http://schemas.openxmlformats.org/officeDocument/2006/relationships/notesMaster" Target="notesMasters/notesMaster1.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handoutMaster" Target="handoutMasters/handoutMaster1.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presProps" Target="presProps.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4" Type="http://schemas.openxmlformats.org/officeDocument/2006/relationships/slideMaster" Target="slideMasters/slideMaster4.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5BAB8F7-26C7-2345-A2F0-4C70E8EFA8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1EB0FE49-C86E-0B42-8C7E-921C60B5AA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t>2024/9/5</a:t>
            </a:fld>
            <a:endParaRPr kumimoji="1" lang="zh-CN" altLang="en-US"/>
          </a:p>
        </p:txBody>
      </p:sp>
      <p:sp>
        <p:nvSpPr>
          <p:cNvPr id="4" name="页脚占位符 3">
            <a:extLst>
              <a:ext uri="{FF2B5EF4-FFF2-40B4-BE49-F238E27FC236}">
                <a16:creationId xmlns:a16="http://schemas.microsoft.com/office/drawing/2014/main" id="{9E928822-8127-CD43-9156-5BB443851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4FC3EF7F-6078-7249-A167-F5C0687992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t>‹#›</a:t>
            </a:fld>
            <a:endParaRPr kumimoji="1" lang="zh-CN" altLang="en-US"/>
          </a:p>
        </p:txBody>
      </p:sp>
    </p:spTree>
    <p:extLst>
      <p:ext uri="{BB962C8B-B14F-4D97-AF65-F5344CB8AC3E}">
        <p14:creationId xmlns:p14="http://schemas.microsoft.com/office/powerpoint/2010/main" val="2762655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t>2024/9/5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t>‹#›</a:t>
            </a:fld>
            <a:endParaRPr lang="zh-CN" altLang="en-US"/>
          </a:p>
        </p:txBody>
      </p:sp>
    </p:spTree>
    <p:extLst>
      <p:ext uri="{BB962C8B-B14F-4D97-AF65-F5344CB8AC3E}">
        <p14:creationId xmlns:p14="http://schemas.microsoft.com/office/powerpoint/2010/main" val="3085594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72</a:t>
            </a:fld>
            <a:endParaRPr lang="zh-CN" altLang="en-US"/>
          </a:p>
        </p:txBody>
      </p:sp>
    </p:spTree>
    <p:extLst>
      <p:ext uri="{BB962C8B-B14F-4D97-AF65-F5344CB8AC3E}">
        <p14:creationId xmlns:p14="http://schemas.microsoft.com/office/powerpoint/2010/main" val="3225618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69F54-72BF-044A-89E7-CDAF75E947E3}"/>
              </a:ext>
            </a:extLst>
          </p:cNvPr>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a:extLst>
              <a:ext uri="{FF2B5EF4-FFF2-40B4-BE49-F238E27FC236}">
                <a16:creationId xmlns:a16="http://schemas.microsoft.com/office/drawing/2014/main" id="{FE68CD30-ECD6-A642-8C7F-BA42D1249DFD}"/>
              </a:ext>
            </a:extLst>
          </p:cNvPr>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extLst>
      <p:ext uri="{BB962C8B-B14F-4D97-AF65-F5344CB8AC3E}">
        <p14:creationId xmlns:p14="http://schemas.microsoft.com/office/powerpoint/2010/main" val="588721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408881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a:extLst>
              <a:ext uri="{FF2B5EF4-FFF2-40B4-BE49-F238E27FC236}">
                <a16:creationId xmlns:a16="http://schemas.microsoft.com/office/drawing/2014/main" id="{1BE760B7-955D-46DB-9CF6-0F5E75ACEF47}"/>
              </a:ext>
            </a:extLst>
          </p:cNvPr>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888985133"/>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639914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79" y="16461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64C54839-92D5-0E4E-B9C2-203FF53C3229}"/>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E5CC542A-FF04-5243-BA82-1AC7B0A112E0}"/>
              </a:ext>
            </a:extLst>
          </p:cNvPr>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28627675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a:extLst>
              <a:ext uri="{FF2B5EF4-FFF2-40B4-BE49-F238E27FC236}">
                <a16:creationId xmlns:a16="http://schemas.microsoft.com/office/drawing/2014/main" id="{FB933948-E99B-AD48-8B41-DEA66BC8FB53}"/>
              </a:ext>
            </a:extLst>
          </p:cNvPr>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4613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037497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a:extLst>
              <a:ext uri="{FF2B5EF4-FFF2-40B4-BE49-F238E27FC236}">
                <a16:creationId xmlns:a16="http://schemas.microsoft.com/office/drawing/2014/main" id="{9947CB16-8D08-5242-A2E0-936DC1D438F6}"/>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29088069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678CE99-982F-E747-B6C5-B29DECDE389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88D105DB-24C1-B042-AF5E-89B957331250}"/>
              </a:ext>
            </a:extLst>
          </p:cNvPr>
          <p:cNvSpPr>
            <a:spLocks noGrp="1"/>
          </p:cNvSpPr>
          <p:nvPr>
            <p:ph type="body" sz="quarter" idx="11" hasCustomPrompt="1"/>
          </p:nvPr>
        </p:nvSpPr>
        <p:spPr>
          <a:xfrm>
            <a:off x="710879" y="9349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1588711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9C0915B4-3DAF-C444-883E-818CAE39A5B1}"/>
              </a:ext>
            </a:extLst>
          </p:cNvPr>
          <p:cNvSpPr>
            <a:spLocks noGrp="1"/>
          </p:cNvSpPr>
          <p:nvPr>
            <p:ph type="body" sz="quarter" idx="11" hasCustomPrompt="1"/>
          </p:nvPr>
        </p:nvSpPr>
        <p:spPr>
          <a:xfrm>
            <a:off x="710880" y="94509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357163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11824831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806330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5646942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4145838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a:extLst>
              <a:ext uri="{FF2B5EF4-FFF2-40B4-BE49-F238E27FC236}">
                <a16:creationId xmlns:a16="http://schemas.microsoft.com/office/drawing/2014/main" id="{380B9059-6AA7-9E4F-BC56-F30289A262EA}"/>
              </a:ext>
            </a:extLst>
          </p:cNvPr>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a:extLst>
              <a:ext uri="{FF2B5EF4-FFF2-40B4-BE49-F238E27FC236}">
                <a16:creationId xmlns:a16="http://schemas.microsoft.com/office/drawing/2014/main" id="{D71D36F9-1B1C-094A-A062-19A46A7AB388}"/>
              </a:ext>
            </a:extLst>
          </p:cNvPr>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a:extLst>
              <a:ext uri="{FF2B5EF4-FFF2-40B4-BE49-F238E27FC236}">
                <a16:creationId xmlns:a16="http://schemas.microsoft.com/office/drawing/2014/main" id="{493FA365-EB18-4C49-B470-79A013EED4C7}"/>
              </a:ext>
            </a:extLst>
          </p:cNvPr>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a:extLst>
              <a:ext uri="{FF2B5EF4-FFF2-40B4-BE49-F238E27FC236}">
                <a16:creationId xmlns:a16="http://schemas.microsoft.com/office/drawing/2014/main" id="{745B08E3-3066-3844-87E9-46D7426765C6}"/>
              </a:ext>
            </a:extLst>
          </p:cNvPr>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a:extLst>
              <a:ext uri="{FF2B5EF4-FFF2-40B4-BE49-F238E27FC236}">
                <a16:creationId xmlns:a16="http://schemas.microsoft.com/office/drawing/2014/main" id="{B7A42CA5-7885-7642-B20D-B92B35099CBC}"/>
              </a:ext>
            </a:extLst>
          </p:cNvPr>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a:extLst>
              <a:ext uri="{FF2B5EF4-FFF2-40B4-BE49-F238E27FC236}">
                <a16:creationId xmlns:a16="http://schemas.microsoft.com/office/drawing/2014/main" id="{DE7B2235-1C6B-6B44-BC4F-1EC9BD8B9D8D}"/>
              </a:ext>
            </a:extLst>
          </p:cNvPr>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a:extLst>
              <a:ext uri="{FF2B5EF4-FFF2-40B4-BE49-F238E27FC236}">
                <a16:creationId xmlns:a16="http://schemas.microsoft.com/office/drawing/2014/main" id="{5BF818FD-51C6-E54A-9D53-783E1313F19E}"/>
              </a:ext>
            </a:extLst>
          </p:cNvPr>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361137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41700943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4AB6E3BD-F819-724D-9482-568CE7A3A1F8}"/>
              </a:ext>
            </a:extLst>
          </p:cNvPr>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a:extLst>
              <a:ext uri="{FF2B5EF4-FFF2-40B4-BE49-F238E27FC236}">
                <a16:creationId xmlns:a16="http://schemas.microsoft.com/office/drawing/2014/main" id="{19BD6F73-BC4E-714F-81EB-5276C9B1460A}"/>
              </a:ext>
            </a:extLst>
          </p:cNvPr>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a:extLst>
              <a:ext uri="{FF2B5EF4-FFF2-40B4-BE49-F238E27FC236}">
                <a16:creationId xmlns:a16="http://schemas.microsoft.com/office/drawing/2014/main" id="{93788A09-8D86-D048-B1A9-A02E86D4E252}"/>
              </a:ext>
            </a:extLst>
          </p:cNvPr>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a:extLst>
              <a:ext uri="{FF2B5EF4-FFF2-40B4-BE49-F238E27FC236}">
                <a16:creationId xmlns:a16="http://schemas.microsoft.com/office/drawing/2014/main" id="{B9328185-789E-DD42-AA27-851035E2E6BA}"/>
              </a:ext>
            </a:extLst>
          </p:cNvPr>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a:extLst>
              <a:ext uri="{FF2B5EF4-FFF2-40B4-BE49-F238E27FC236}">
                <a16:creationId xmlns:a16="http://schemas.microsoft.com/office/drawing/2014/main" id="{5F2080FE-05C6-2340-B7D7-FCDE4D780420}"/>
              </a:ext>
            </a:extLst>
          </p:cNvPr>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a:extLst>
              <a:ext uri="{FF2B5EF4-FFF2-40B4-BE49-F238E27FC236}">
                <a16:creationId xmlns:a16="http://schemas.microsoft.com/office/drawing/2014/main" id="{990C36A6-06C1-0647-8725-306AE7D5DB42}"/>
              </a:ext>
            </a:extLst>
          </p:cNvPr>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3" name="标题占位符 1">
            <a:extLst>
              <a:ext uri="{FF2B5EF4-FFF2-40B4-BE49-F238E27FC236}">
                <a16:creationId xmlns:a16="http://schemas.microsoft.com/office/drawing/2014/main" id="{C9A22D05-8FDB-7546-BB47-01F708903CCD}"/>
              </a:ext>
            </a:extLst>
          </p:cNvPr>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a:extLst>
              <a:ext uri="{FF2B5EF4-FFF2-40B4-BE49-F238E27FC236}">
                <a16:creationId xmlns:a16="http://schemas.microsoft.com/office/drawing/2014/main" id="{9C7A4DAB-DC8A-9A43-A443-C9AE1D1E2698}"/>
              </a:ext>
            </a:extLst>
          </p:cNvPr>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40339224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17700805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151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869081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章节页版式（一级标题）">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ED1003EB-0D97-5849-AC50-BFB3EDAA3B2B}"/>
              </a:ext>
            </a:extLst>
          </p:cNvPr>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a:extLst>
              <a:ext uri="{FF2B5EF4-FFF2-40B4-BE49-F238E27FC236}">
                <a16:creationId xmlns:a16="http://schemas.microsoft.com/office/drawing/2014/main" id="{0C8E5D29-3E75-FC46-80C9-2080D9268EBF}"/>
              </a:ext>
            </a:extLst>
          </p:cNvPr>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341151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案例">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3935534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extLst>
      <p:ext uri="{BB962C8B-B14F-4D97-AF65-F5344CB8AC3E}">
        <p14:creationId xmlns:p14="http://schemas.microsoft.com/office/powerpoint/2010/main" val="2196259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39209-2A8D-D940-8FA0-61988543E499}"/>
              </a:ext>
            </a:extLst>
          </p:cNvPr>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a:extLst>
              <a:ext uri="{FF2B5EF4-FFF2-40B4-BE49-F238E27FC236}">
                <a16:creationId xmlns:a16="http://schemas.microsoft.com/office/drawing/2014/main" id="{CA56E57C-1F68-E948-87DC-0FF15A8C7DE7}"/>
              </a:ext>
            </a:extLst>
          </p:cNvPr>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a:extLst>
              <a:ext uri="{FF2B5EF4-FFF2-40B4-BE49-F238E27FC236}">
                <a16:creationId xmlns:a16="http://schemas.microsoft.com/office/drawing/2014/main" id="{01590D97-7CA9-B247-806A-885950A786CD}"/>
              </a:ext>
            </a:extLst>
          </p:cNvPr>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198760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ED1003EB-0D97-5849-AC50-BFB3EDAA3B2B}"/>
              </a:ext>
            </a:extLst>
          </p:cNvPr>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a:extLst>
              <a:ext uri="{FF2B5EF4-FFF2-40B4-BE49-F238E27FC236}">
                <a16:creationId xmlns:a16="http://schemas.microsoft.com/office/drawing/2014/main" id="{0C8E5D29-3E75-FC46-80C9-2080D9268EBF}"/>
              </a:ext>
            </a:extLst>
          </p:cNvPr>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3315334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20458039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6.xml"/><Relationship Id="rId4" Type="http://schemas.openxmlformats.org/officeDocument/2006/relationships/image" Target="../media/image5.sv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6" Type="http://schemas.openxmlformats.org/officeDocument/2006/relationships/image" Target="../media/image6.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theme" Target="../theme/theme6.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D359BD9D-8F8C-A44C-91CC-CA8F5146AA4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a:extLst>
              <a:ext uri="{FF2B5EF4-FFF2-40B4-BE49-F238E27FC236}">
                <a16:creationId xmlns:a16="http://schemas.microsoft.com/office/drawing/2014/main" id="{6F51DA0D-EA98-B14B-A35B-7EDF8DBC5804}"/>
              </a:ext>
            </a:extLst>
          </p:cNvPr>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 fmla="*/ 0 w 1034350"/>
              <a:gd name="connsiteY0" fmla="*/ 1136649 h 1136649"/>
              <a:gd name="connsiteX1" fmla="*/ 0 w 1034350"/>
              <a:gd name="connsiteY1" fmla="*/ 0 h 1136649"/>
              <a:gd name="connsiteX2" fmla="*/ 750188 w 1034350"/>
              <a:gd name="connsiteY2" fmla="*/ 0 h 1136649"/>
              <a:gd name="connsiteX3" fmla="*/ 1034350 w 1034350"/>
              <a:gd name="connsiteY3" fmla="*/ 568325 h 1136649"/>
              <a:gd name="connsiteX4" fmla="*/ 750188 w 1034350"/>
              <a:gd name="connsiteY4" fmla="*/ 1136649 h 1136649"/>
              <a:gd name="connsiteX5" fmla="*/ 0 w 1034350"/>
              <a:gd name="connsiteY5" fmla="*/ 1136649 h 113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a:extLst>
              <a:ext uri="{FF2B5EF4-FFF2-40B4-BE49-F238E27FC236}">
                <a16:creationId xmlns:a16="http://schemas.microsoft.com/office/drawing/2014/main" id="{B0F52978-FC9E-FC46-A244-4605B31E7CC6}"/>
              </a:ext>
            </a:extLst>
          </p:cNvPr>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a:extLst>
              <a:ext uri="{FF2B5EF4-FFF2-40B4-BE49-F238E27FC236}">
                <a16:creationId xmlns:a16="http://schemas.microsoft.com/office/drawing/2014/main" id="{6677D3A6-DA28-9444-815A-4524D9FED995}"/>
              </a:ext>
            </a:extLst>
          </p:cNvPr>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a:extLst>
              <a:ext uri="{FF2B5EF4-FFF2-40B4-BE49-F238E27FC236}">
                <a16:creationId xmlns:a16="http://schemas.microsoft.com/office/drawing/2014/main" id="{B3967B50-7DD6-B247-97B6-4844195F68D5}"/>
              </a:ext>
            </a:extLst>
          </p:cNvPr>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a:extLst>
              <a:ext uri="{FF2B5EF4-FFF2-40B4-BE49-F238E27FC236}">
                <a16:creationId xmlns:a16="http://schemas.microsoft.com/office/drawing/2014/main" id="{4C290A33-8D65-DC47-BE12-79B4B22A299D}"/>
              </a:ext>
            </a:extLst>
          </p:cNvPr>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a:extLst>
              <a:ext uri="{FF2B5EF4-FFF2-40B4-BE49-F238E27FC236}">
                <a16:creationId xmlns:a16="http://schemas.microsoft.com/office/drawing/2014/main" id="{E0867641-ABCE-C84A-84A4-696E52E6543B}"/>
              </a:ext>
            </a:extLst>
          </p:cNvPr>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a:extLst>
              <a:ext uri="{FF2B5EF4-FFF2-40B4-BE49-F238E27FC236}">
                <a16:creationId xmlns:a16="http://schemas.microsoft.com/office/drawing/2014/main" id="{3DC81806-A479-FD47-B1B6-A77189F32D48}"/>
              </a:ext>
            </a:extLst>
          </p:cNvPr>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a:extLst>
              <a:ext uri="{FF2B5EF4-FFF2-40B4-BE49-F238E27FC236}">
                <a16:creationId xmlns:a16="http://schemas.microsoft.com/office/drawing/2014/main" id="{D15987B7-89CB-8549-AEE5-ADD4AED257B7}"/>
              </a:ext>
            </a:extLst>
          </p:cNvPr>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382A540C-45FC-EB45-96D5-1EA0511DAF21}"/>
              </a:ext>
            </a:extLst>
          </p:cNvPr>
          <p:cNvCxnSpPr>
            <a:cxnSpLocks/>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28569DD6-18D5-5D45-BC4E-E4C2727B945C}"/>
              </a:ext>
            </a:extLst>
          </p:cNvPr>
          <p:cNvCxnSpPr>
            <a:cxnSpLocks/>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60066"/>
      </p:ext>
    </p:extLst>
  </p:cSld>
  <p:clrMap bg1="lt1" tx1="dk1" bg2="lt2" tx2="dk2" accent1="accent1" accent2="accent2" accent3="accent3" accent4="accent4" accent5="accent5" accent6="accent6" hlink="hlink" folHlink="folHlink"/>
  <p:sldLayoutIdLst>
    <p:sldLayoutId id="2147483697"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grpSp>
        <p:nvGrpSpPr>
          <p:cNvPr id="5" name="组合 4">
            <a:extLst>
              <a:ext uri="{FF2B5EF4-FFF2-40B4-BE49-F238E27FC236}">
                <a16:creationId xmlns:a16="http://schemas.microsoft.com/office/drawing/2014/main" id="{3A7F5CA1-11F4-B94D-84AE-F6E3E12DEC4D}"/>
              </a:ext>
            </a:extLst>
          </p:cNvPr>
          <p:cNvGrpSpPr/>
          <p:nvPr userDrawn="1"/>
        </p:nvGrpSpPr>
        <p:grpSpPr>
          <a:xfrm>
            <a:off x="2126595" y="2260317"/>
            <a:ext cx="2280944" cy="1168683"/>
            <a:chOff x="1984355" y="1223746"/>
            <a:chExt cx="2280944" cy="1168683"/>
          </a:xfrm>
        </p:grpSpPr>
        <p:sp>
          <p:nvSpPr>
            <p:cNvPr id="20" name="文本框 19">
              <a:extLst>
                <a:ext uri="{FF2B5EF4-FFF2-40B4-BE49-F238E27FC236}">
                  <a16:creationId xmlns:a16="http://schemas.microsoft.com/office/drawing/2014/main" id="{DB73C1A2-926E-3849-92AB-BCE7B4C71DF2}"/>
                </a:ext>
              </a:extLst>
            </p:cNvPr>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a:extLst>
                <a:ext uri="{FF2B5EF4-FFF2-40B4-BE49-F238E27FC236}">
                  <a16:creationId xmlns:a16="http://schemas.microsoft.com/office/drawing/2014/main" id="{3EDCC472-8CF0-F84C-9270-06FAC7E8DD4D}"/>
                </a:ext>
              </a:extLst>
            </p:cNvPr>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a:extLst>
                <a:ext uri="{FF2B5EF4-FFF2-40B4-BE49-F238E27FC236}">
                  <a16:creationId xmlns:a16="http://schemas.microsoft.com/office/drawing/2014/main" id="{E8F71936-0CC4-CB4A-AF12-89754A9ADA5D}"/>
                </a:ext>
              </a:extLst>
            </p:cNvPr>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59586569"/>
      </p:ext>
    </p:extLst>
  </p:cSld>
  <p:clrMap bg1="lt1" tx1="dk1" bg2="lt2" tx2="dk2" accent1="accent1" accent2="accent2" accent3="accent3" accent4="accent4" accent5="accent5" accent6="accent6" hlink="hlink" folHlink="folHlink"/>
  <p:sldLayoutIdLst>
    <p:sldLayoutId id="2147483667" r:id="rId1"/>
    <p:sldLayoutId id="2147483712" r:id="rId2"/>
    <p:sldLayoutId id="2147483714" r:id="rId3"/>
    <p:sldLayoutId id="2147483715" r:id="rId4"/>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8438130-7B30-A94E-B2AC-38EDD0B85909}"/>
              </a:ext>
            </a:extLst>
          </p:cNvPr>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sp>
        <p:nvSpPr>
          <p:cNvPr id="20" name="文本框 19">
            <a:extLst>
              <a:ext uri="{FF2B5EF4-FFF2-40B4-BE49-F238E27FC236}">
                <a16:creationId xmlns:a16="http://schemas.microsoft.com/office/drawing/2014/main" id="{DB73C1A2-926E-3849-92AB-BCE7B4C71DF2}"/>
              </a:ext>
            </a:extLst>
          </p:cNvPr>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a:extLst>
              <a:ext uri="{FF2B5EF4-FFF2-40B4-BE49-F238E27FC236}">
                <a16:creationId xmlns:a16="http://schemas.microsoft.com/office/drawing/2014/main" id="{A7484BB2-BD94-3C49-9EC4-B9A294E2AF2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extLst>
      <p:ext uri="{BB962C8B-B14F-4D97-AF65-F5344CB8AC3E}">
        <p14:creationId xmlns:p14="http://schemas.microsoft.com/office/powerpoint/2010/main" val="2014879460"/>
      </p:ext>
    </p:extLst>
  </p:cSld>
  <p:clrMap bg1="lt1" tx1="dk1" bg2="lt2" tx2="dk2" accent1="accent1" accent2="accent2" accent3="accent3" accent4="accent4" accent5="accent5" accent6="accent6" hlink="hlink" folHlink="folHlink"/>
  <p:sldLayoutIdLst>
    <p:sldLayoutId id="2147483708"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91B717BE-9DF9-1B41-9DBF-CB511A9C606B}"/>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998722ED-C4DC-C24C-A17B-B9CA36751549}"/>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57575230"/>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D82380DF-4088-5449-BBFC-0B57E0B8F475}"/>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a:extLst>
              <a:ext uri="{FF2B5EF4-FFF2-40B4-BE49-F238E27FC236}">
                <a16:creationId xmlns:a16="http://schemas.microsoft.com/office/drawing/2014/main" id="{2FB8D235-9189-C14B-8111-0D705B9AA121}"/>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55265264"/>
      </p:ext>
    </p:extLst>
  </p:cSld>
  <p:clrMap bg1="lt1" tx1="dk1" bg2="lt2" tx2="dk2" accent1="accent1" accent2="accent2" accent3="accent3" accent4="accent4" accent5="accent5" accent6="accent6" hlink="hlink" folHlink="folHlink"/>
  <p:sldLayoutIdLst>
    <p:sldLayoutId id="2147483699" r:id="rId1"/>
    <p:sldLayoutId id="2147483709" r:id="rId2"/>
    <p:sldLayoutId id="214748371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0"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cxnSp>
        <p:nvCxnSpPr>
          <p:cNvPr id="11" name="直接连接符 22">
            <a:extLst>
              <a:ext uri="{FF2B5EF4-FFF2-40B4-BE49-F238E27FC236}">
                <a16:creationId xmlns:a16="http://schemas.microsoft.com/office/drawing/2014/main" id="{E3D0AD59-338B-5041-BA54-3D9BB0E399D6}"/>
              </a:ext>
            </a:extLst>
          </p:cNvPr>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F2197ADE-85E8-B341-8233-C315893A0BCC}"/>
              </a:ext>
            </a:extLst>
          </p:cNvPr>
          <p:cNvGrpSpPr/>
          <p:nvPr userDrawn="1"/>
        </p:nvGrpSpPr>
        <p:grpSpPr>
          <a:xfrm>
            <a:off x="0" y="420997"/>
            <a:ext cx="224590" cy="220464"/>
            <a:chOff x="0" y="262878"/>
            <a:chExt cx="224590" cy="506266"/>
          </a:xfrm>
        </p:grpSpPr>
        <p:sp>
          <p:nvSpPr>
            <p:cNvPr id="13" name="矩形 12">
              <a:extLst>
                <a:ext uri="{FF2B5EF4-FFF2-40B4-BE49-F238E27FC236}">
                  <a16:creationId xmlns:a16="http://schemas.microsoft.com/office/drawing/2014/main" id="{C3756651-9738-8349-95DA-B0B282B3FAEA}"/>
                </a:ext>
              </a:extLst>
            </p:cNvPr>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EF63353-41E7-0E43-AFC0-B2282740E9FE}"/>
                </a:ext>
              </a:extLst>
            </p:cNvPr>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a:extLst>
              <a:ext uri="{FF2B5EF4-FFF2-40B4-BE49-F238E27FC236}">
                <a16:creationId xmlns:a16="http://schemas.microsoft.com/office/drawing/2014/main" id="{27893006-C6C0-BC4A-8CFB-289F585A2778}"/>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extLst>
      <p:ext uri="{BB962C8B-B14F-4D97-AF65-F5344CB8AC3E}">
        <p14:creationId xmlns:p14="http://schemas.microsoft.com/office/powerpoint/2010/main" val="128244268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83" r:id="rId3"/>
    <p:sldLayoutId id="2147483678" r:id="rId4"/>
    <p:sldLayoutId id="2147483679" r:id="rId5"/>
    <p:sldLayoutId id="2147483680" r:id="rId6"/>
    <p:sldLayoutId id="2147483677" r:id="rId7"/>
    <p:sldLayoutId id="2147483702" r:id="rId8"/>
    <p:sldLayoutId id="2147483703" r:id="rId9"/>
    <p:sldLayoutId id="2147483704" r:id="rId10"/>
    <p:sldLayoutId id="2147483681" r:id="rId11"/>
    <p:sldLayoutId id="2147483693" r:id="rId12"/>
    <p:sldLayoutId id="2147483706" r:id="rId13"/>
    <p:sldLayoutId id="2147483713" r:id="rId14"/>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extLst>
      <p:ext uri="{BB962C8B-B14F-4D97-AF65-F5344CB8AC3E}">
        <p14:creationId xmlns:p14="http://schemas.microsoft.com/office/powerpoint/2010/main" val="770715422"/>
      </p:ext>
    </p:extLst>
  </p:cSld>
  <p:clrMap bg1="lt1" tx1="dk1" bg2="lt2" tx2="dk2" accent1="accent1" accent2="accent2" accent3="accent3" accent4="accent4" accent5="accent5" accent6="accent6" hlink="hlink" folHlink="folHlink"/>
  <p:sldLayoutIdLst>
    <p:sldLayoutId id="2147483673"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hadoop.apache.org/docs/r3.3.0/hadoop-project-dist/hadoop-common/FileSystemShell.html" TargetMode="Externa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6EC87-9B0D-CD4B-997D-0A66FE90B29E}"/>
              </a:ext>
            </a:extLst>
          </p:cNvPr>
          <p:cNvSpPr>
            <a:spLocks noGrp="1"/>
          </p:cNvSpPr>
          <p:nvPr>
            <p:ph type="title"/>
          </p:nvPr>
        </p:nvSpPr>
        <p:spPr/>
        <p:txBody>
          <a:bodyPr/>
          <a:lstStyle/>
          <a:p>
            <a:r>
              <a:rPr kumimoji="1" lang="en-US" altLang="zh-CN" dirty="0"/>
              <a:t>HDFS</a:t>
            </a:r>
            <a:r>
              <a:rPr kumimoji="1" lang="zh-CN" altLang="en-US" dirty="0"/>
              <a:t>分布式文件系统</a:t>
            </a:r>
          </a:p>
        </p:txBody>
      </p:sp>
    </p:spTree>
    <p:extLst>
      <p:ext uri="{BB962C8B-B14F-4D97-AF65-F5344CB8AC3E}">
        <p14:creationId xmlns:p14="http://schemas.microsoft.com/office/powerpoint/2010/main" val="3833974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1"/>
          </p:nvPr>
        </p:nvSpPr>
        <p:spPr/>
        <p:txBody>
          <a:bodyPr/>
          <a:lstStyle/>
          <a:p>
            <a:r>
              <a:rPr lang="zh-CN" altLang="en-US" b="1" dirty="0"/>
              <a:t>性能低</a:t>
            </a:r>
            <a:endParaRPr lang="en-US" altLang="zh-CN" b="1" dirty="0"/>
          </a:p>
          <a:p>
            <a:pPr marL="0" indent="0">
              <a:buNone/>
            </a:pPr>
            <a:r>
              <a:rPr lang="zh-CN" altLang="en-US" dirty="0">
                <a:solidFill>
                  <a:srgbClr val="FF0000"/>
                </a:solidFill>
              </a:rPr>
              <a:t>单节点</a:t>
            </a:r>
            <a:r>
              <a:rPr lang="en-US" altLang="zh-CN" dirty="0">
                <a:solidFill>
                  <a:srgbClr val="FF0000"/>
                </a:solidFill>
              </a:rPr>
              <a:t>I/O</a:t>
            </a:r>
            <a:r>
              <a:rPr lang="zh-CN" altLang="en-US" dirty="0">
                <a:solidFill>
                  <a:srgbClr val="FF0000"/>
                </a:solidFill>
              </a:rPr>
              <a:t>性能</a:t>
            </a:r>
            <a:r>
              <a:rPr lang="zh-CN" altLang="en-US" dirty="0"/>
              <a:t>瓶颈无法逾越，难以支撑海量数据的</a:t>
            </a:r>
            <a:r>
              <a:rPr lang="zh-CN" altLang="en-US" dirty="0">
                <a:solidFill>
                  <a:srgbClr val="FF0000"/>
                </a:solidFill>
              </a:rPr>
              <a:t>高并发高吞吐</a:t>
            </a:r>
            <a:r>
              <a:rPr lang="zh-CN" altLang="en-US" dirty="0"/>
              <a:t>场景。</a:t>
            </a:r>
            <a:endParaRPr lang="en-US" altLang="zh-CN" dirty="0"/>
          </a:p>
          <a:p>
            <a:r>
              <a:rPr lang="zh-CN" altLang="en-US" b="1" dirty="0"/>
              <a:t>可扩展性差</a:t>
            </a:r>
            <a:endParaRPr lang="en-US" altLang="zh-CN" b="1" dirty="0"/>
          </a:p>
          <a:p>
            <a:pPr marL="0" indent="0">
              <a:buNone/>
            </a:pPr>
            <a:r>
              <a:rPr lang="zh-CN" altLang="en-US" dirty="0">
                <a:solidFill>
                  <a:schemeClr val="tx1"/>
                </a:solidFill>
              </a:rPr>
              <a:t>无法实现快速部署和弹性扩展，动态扩容、缩容成本高，技术实现难度大。</a:t>
            </a:r>
          </a:p>
          <a:p>
            <a:pPr marL="0" indent="0">
              <a:buNone/>
            </a:pPr>
            <a:endParaRPr lang="zh-CN" altLang="en-US" dirty="0"/>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lang="zh-CN" altLang="en-US" dirty="0"/>
              <a:t>文件系统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zh-CN" altLang="en-US" dirty="0"/>
              <a:t>海量数据存储遇到的问题</a:t>
            </a:r>
          </a:p>
        </p:txBody>
      </p:sp>
    </p:spTree>
    <p:extLst>
      <p:ext uri="{BB962C8B-B14F-4D97-AF65-F5344CB8AC3E}">
        <p14:creationId xmlns:p14="http://schemas.microsoft.com/office/powerpoint/2010/main" val="6267602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pPr marL="0" indent="0">
              <a:buNone/>
            </a:pPr>
            <a:r>
              <a:rPr lang="zh-CN" altLang="en-US" dirty="0"/>
              <a:t>在</a:t>
            </a:r>
            <a:r>
              <a:rPr lang="en-US" altLang="zh-CN" dirty="0"/>
              <a:t>HDFS</a:t>
            </a:r>
            <a:r>
              <a:rPr lang="zh-CN" altLang="en-US" dirty="0"/>
              <a:t>中，文件相关元数据具有两种类型：</a:t>
            </a:r>
            <a:endParaRPr lang="en-US" altLang="zh-CN" dirty="0"/>
          </a:p>
          <a:p>
            <a:pPr lvl="0"/>
            <a:r>
              <a:rPr lang="zh-CN" altLang="zh-CN" b="1" dirty="0"/>
              <a:t>文件自身属性信息</a:t>
            </a:r>
            <a:endParaRPr lang="zh-CN" altLang="zh-CN" dirty="0"/>
          </a:p>
          <a:p>
            <a:pPr marL="0" indent="0">
              <a:buNone/>
            </a:pPr>
            <a:r>
              <a:rPr lang="en-US" altLang="zh-CN" dirty="0"/>
              <a:t>    </a:t>
            </a:r>
            <a:r>
              <a:rPr lang="zh-CN" altLang="zh-CN" dirty="0"/>
              <a:t>文件名称、权限，修改时间，文件大小，复制因子，数据块大小。</a:t>
            </a:r>
          </a:p>
          <a:p>
            <a:pPr marL="0" indent="0">
              <a:buNone/>
            </a:pPr>
            <a:endParaRPr lang="zh-CN" altLang="en-US" dirty="0"/>
          </a:p>
        </p:txBody>
      </p:sp>
      <p:sp>
        <p:nvSpPr>
          <p:cNvPr id="2" name="标题 1"/>
          <p:cNvSpPr>
            <a:spLocks noGrp="1"/>
          </p:cNvSpPr>
          <p:nvPr>
            <p:ph type="title"/>
          </p:nvPr>
        </p:nvSpPr>
        <p:spPr/>
        <p:txBody>
          <a:bodyPr/>
          <a:lstStyle/>
          <a:p>
            <a:r>
              <a:rPr lang="en-US" altLang="zh-CN" dirty="0"/>
              <a:t>NameNode</a:t>
            </a:r>
            <a:r>
              <a:rPr lang="zh-CN" altLang="en-US" dirty="0"/>
              <a:t>元数据管理</a:t>
            </a:r>
          </a:p>
        </p:txBody>
      </p:sp>
      <p:sp>
        <p:nvSpPr>
          <p:cNvPr id="5" name="文本占位符 4"/>
          <p:cNvSpPr>
            <a:spLocks noGrp="1"/>
          </p:cNvSpPr>
          <p:nvPr>
            <p:ph type="body" sz="quarter" idx="10"/>
          </p:nvPr>
        </p:nvSpPr>
        <p:spPr/>
        <p:txBody>
          <a:bodyPr/>
          <a:lstStyle/>
          <a:p>
            <a:r>
              <a:rPr lang="zh-CN" altLang="en-US" dirty="0"/>
              <a:t>元数据管理概述</a:t>
            </a:r>
          </a:p>
        </p:txBody>
      </p:sp>
      <p:pic>
        <p:nvPicPr>
          <p:cNvPr id="8" name="图片 7"/>
          <p:cNvPicPr/>
          <p:nvPr/>
        </p:nvPicPr>
        <p:blipFill>
          <a:blip r:embed="rId2"/>
          <a:stretch>
            <a:fillRect/>
          </a:stretch>
        </p:blipFill>
        <p:spPr>
          <a:xfrm>
            <a:off x="2010385" y="3925068"/>
            <a:ext cx="8150587" cy="1605662"/>
          </a:xfrm>
          <a:prstGeom prst="rect">
            <a:avLst/>
          </a:prstGeom>
          <a:ln>
            <a:solidFill>
              <a:schemeClr val="accent1"/>
            </a:solidFill>
          </a:ln>
        </p:spPr>
      </p:pic>
    </p:spTree>
    <p:extLst>
      <p:ext uri="{BB962C8B-B14F-4D97-AF65-F5344CB8AC3E}">
        <p14:creationId xmlns:p14="http://schemas.microsoft.com/office/powerpoint/2010/main" val="27074168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pPr marL="0" indent="0">
              <a:buNone/>
            </a:pPr>
            <a:r>
              <a:rPr lang="zh-CN" altLang="en-US" dirty="0"/>
              <a:t>在</a:t>
            </a:r>
            <a:r>
              <a:rPr lang="en-US" altLang="zh-CN" dirty="0"/>
              <a:t>HDFS</a:t>
            </a:r>
            <a:r>
              <a:rPr lang="zh-CN" altLang="en-US" dirty="0"/>
              <a:t>中，文件相关元数据具有两种类型：</a:t>
            </a:r>
            <a:endParaRPr lang="en-US" altLang="zh-CN" dirty="0"/>
          </a:p>
          <a:p>
            <a:r>
              <a:rPr lang="zh-CN" altLang="en-US" b="1" dirty="0"/>
              <a:t>文件块位置映射信息</a:t>
            </a:r>
          </a:p>
          <a:p>
            <a:pPr marL="0" indent="0">
              <a:buNone/>
            </a:pPr>
            <a:r>
              <a:rPr lang="zh-CN" altLang="en-US" dirty="0"/>
              <a:t>    记录文件块和</a:t>
            </a:r>
            <a:r>
              <a:rPr lang="en-US" altLang="zh-CN" dirty="0"/>
              <a:t>DataNode</a:t>
            </a:r>
            <a:r>
              <a:rPr lang="zh-CN" altLang="en-US" dirty="0"/>
              <a:t>之间的映射信息，即哪个块位于哪个节点上。</a:t>
            </a:r>
          </a:p>
          <a:p>
            <a:pPr marL="0" indent="0">
              <a:buNone/>
            </a:pPr>
            <a:endParaRPr lang="zh-CN" altLang="en-US" dirty="0"/>
          </a:p>
        </p:txBody>
      </p:sp>
      <p:sp>
        <p:nvSpPr>
          <p:cNvPr id="2" name="标题 1"/>
          <p:cNvSpPr>
            <a:spLocks noGrp="1"/>
          </p:cNvSpPr>
          <p:nvPr>
            <p:ph type="title"/>
          </p:nvPr>
        </p:nvSpPr>
        <p:spPr/>
        <p:txBody>
          <a:bodyPr/>
          <a:lstStyle/>
          <a:p>
            <a:r>
              <a:rPr lang="en-US" altLang="zh-CN" dirty="0"/>
              <a:t>NameNode</a:t>
            </a:r>
            <a:r>
              <a:rPr lang="zh-CN" altLang="en-US" dirty="0"/>
              <a:t>元数据管理</a:t>
            </a:r>
          </a:p>
        </p:txBody>
      </p:sp>
      <p:sp>
        <p:nvSpPr>
          <p:cNvPr id="5" name="文本占位符 4"/>
          <p:cNvSpPr>
            <a:spLocks noGrp="1"/>
          </p:cNvSpPr>
          <p:nvPr>
            <p:ph type="body" sz="quarter" idx="10"/>
          </p:nvPr>
        </p:nvSpPr>
        <p:spPr/>
        <p:txBody>
          <a:bodyPr/>
          <a:lstStyle/>
          <a:p>
            <a:r>
              <a:rPr lang="zh-CN" altLang="en-US" dirty="0"/>
              <a:t>元数据管理概述</a:t>
            </a:r>
          </a:p>
        </p:txBody>
      </p:sp>
      <p:pic>
        <p:nvPicPr>
          <p:cNvPr id="9" name="图片 8"/>
          <p:cNvPicPr/>
          <p:nvPr/>
        </p:nvPicPr>
        <p:blipFill>
          <a:blip r:embed="rId2"/>
          <a:stretch>
            <a:fillRect/>
          </a:stretch>
        </p:blipFill>
        <p:spPr>
          <a:xfrm>
            <a:off x="2408222" y="3541918"/>
            <a:ext cx="7369521" cy="2861196"/>
          </a:xfrm>
          <a:prstGeom prst="rect">
            <a:avLst/>
          </a:prstGeom>
          <a:ln>
            <a:solidFill>
              <a:schemeClr val="accent1"/>
            </a:solidFill>
          </a:ln>
        </p:spPr>
      </p:pic>
    </p:spTree>
    <p:extLst>
      <p:ext uri="{BB962C8B-B14F-4D97-AF65-F5344CB8AC3E}">
        <p14:creationId xmlns:p14="http://schemas.microsoft.com/office/powerpoint/2010/main" val="9737196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pPr marL="0" lvl="0" indent="0">
              <a:buNone/>
            </a:pPr>
            <a:r>
              <a:rPr lang="zh-CN" altLang="en-US" dirty="0"/>
              <a:t>按存储形式分为</a:t>
            </a:r>
            <a:r>
              <a:rPr lang="zh-CN" altLang="en-US" b="1" dirty="0">
                <a:solidFill>
                  <a:srgbClr val="FF0000"/>
                </a:solidFill>
              </a:rPr>
              <a:t>内存元数据</a:t>
            </a:r>
            <a:r>
              <a:rPr lang="zh-CN" altLang="en-US" dirty="0"/>
              <a:t>和</a:t>
            </a:r>
            <a:r>
              <a:rPr lang="zh-CN" altLang="en-US" b="1" dirty="0">
                <a:solidFill>
                  <a:srgbClr val="FF0000"/>
                </a:solidFill>
              </a:rPr>
              <a:t>元数据文件</a:t>
            </a:r>
            <a:r>
              <a:rPr lang="zh-CN" altLang="en-US" dirty="0"/>
              <a:t>两种，分别存在内存和磁盘上。</a:t>
            </a:r>
            <a:endParaRPr lang="en-US" altLang="zh-CN" dirty="0"/>
          </a:p>
          <a:p>
            <a:r>
              <a:rPr lang="zh-CN" altLang="en-US" b="1" dirty="0"/>
              <a:t>内存元数据</a:t>
            </a:r>
          </a:p>
          <a:p>
            <a:pPr marL="0" lvl="0" indent="0">
              <a:buNone/>
            </a:pPr>
            <a:r>
              <a:rPr lang="zh-CN" altLang="en-US" dirty="0"/>
              <a:t>    为了保证用户操作元数据交互高效，延迟低，</a:t>
            </a:r>
            <a:r>
              <a:rPr lang="en-US" altLang="zh-CN" dirty="0"/>
              <a:t>NameNode</a:t>
            </a:r>
            <a:r>
              <a:rPr lang="zh-CN" altLang="en-US" dirty="0"/>
              <a:t>把所有的元数据都存储在内存中，我们叫做内存元数据。</a:t>
            </a:r>
            <a:r>
              <a:rPr lang="zh-CN" altLang="en-US" b="1" dirty="0">
                <a:solidFill>
                  <a:srgbClr val="FF0000"/>
                </a:solidFill>
              </a:rPr>
              <a:t>内存中的元数据是最完整的</a:t>
            </a:r>
            <a:r>
              <a:rPr lang="zh-CN" altLang="en-US" dirty="0"/>
              <a:t>，包括文件自身属性信息、文件块位置映射信息。</a:t>
            </a:r>
          </a:p>
          <a:p>
            <a:pPr marL="0" lvl="0" indent="0">
              <a:buNone/>
            </a:pPr>
            <a:r>
              <a:rPr lang="zh-CN" altLang="en-US" dirty="0"/>
              <a:t>    但是内存的致命问题是，断点数据丢失，数据不会持久化。因此</a:t>
            </a:r>
            <a:r>
              <a:rPr lang="en-US" altLang="zh-CN" dirty="0"/>
              <a:t>NameNode</a:t>
            </a:r>
            <a:r>
              <a:rPr lang="zh-CN" altLang="en-US" dirty="0"/>
              <a:t>又辅佐了元数据文件来保证元数据的安全完整。</a:t>
            </a:r>
          </a:p>
          <a:p>
            <a:pPr marL="0" lvl="0" indent="0">
              <a:buNone/>
            </a:pPr>
            <a:endParaRPr lang="zh-CN" altLang="en-US" dirty="0"/>
          </a:p>
          <a:p>
            <a:pPr marL="0" indent="0">
              <a:buNone/>
            </a:pPr>
            <a:endParaRPr lang="zh-CN" altLang="en-US" dirty="0"/>
          </a:p>
        </p:txBody>
      </p:sp>
      <p:sp>
        <p:nvSpPr>
          <p:cNvPr id="2" name="标题 1"/>
          <p:cNvSpPr>
            <a:spLocks noGrp="1"/>
          </p:cNvSpPr>
          <p:nvPr>
            <p:ph type="title"/>
          </p:nvPr>
        </p:nvSpPr>
        <p:spPr/>
        <p:txBody>
          <a:bodyPr/>
          <a:lstStyle/>
          <a:p>
            <a:r>
              <a:rPr lang="en-US" altLang="zh-CN" dirty="0"/>
              <a:t>NameNode</a:t>
            </a:r>
            <a:r>
              <a:rPr lang="zh-CN" altLang="en-US" dirty="0"/>
              <a:t>元数据管理</a:t>
            </a:r>
          </a:p>
        </p:txBody>
      </p:sp>
      <p:sp>
        <p:nvSpPr>
          <p:cNvPr id="5" name="文本占位符 4"/>
          <p:cNvSpPr>
            <a:spLocks noGrp="1"/>
          </p:cNvSpPr>
          <p:nvPr>
            <p:ph type="body" sz="quarter" idx="10"/>
          </p:nvPr>
        </p:nvSpPr>
        <p:spPr/>
        <p:txBody>
          <a:bodyPr/>
          <a:lstStyle/>
          <a:p>
            <a:r>
              <a:rPr lang="zh-CN" altLang="en-US" dirty="0"/>
              <a:t>元数据管理概述</a:t>
            </a:r>
          </a:p>
        </p:txBody>
      </p:sp>
      <p:pic>
        <p:nvPicPr>
          <p:cNvPr id="4" name="图片 3">
            <a:extLst>
              <a:ext uri="{FF2B5EF4-FFF2-40B4-BE49-F238E27FC236}">
                <a16:creationId xmlns:a16="http://schemas.microsoft.com/office/drawing/2014/main" id="{F0CCD880-894B-C90B-2F19-856B77716F5F}"/>
              </a:ext>
            </a:extLst>
          </p:cNvPr>
          <p:cNvPicPr>
            <a:picLocks noChangeAspect="1"/>
          </p:cNvPicPr>
          <p:nvPr/>
        </p:nvPicPr>
        <p:blipFill>
          <a:blip r:embed="rId2"/>
          <a:stretch>
            <a:fillRect/>
          </a:stretch>
        </p:blipFill>
        <p:spPr>
          <a:xfrm>
            <a:off x="2337473" y="3622931"/>
            <a:ext cx="6897584" cy="2905037"/>
          </a:xfrm>
          <a:prstGeom prst="rect">
            <a:avLst/>
          </a:prstGeom>
        </p:spPr>
      </p:pic>
      <p:pic>
        <p:nvPicPr>
          <p:cNvPr id="8" name="图片 7">
            <a:extLst>
              <a:ext uri="{FF2B5EF4-FFF2-40B4-BE49-F238E27FC236}">
                <a16:creationId xmlns:a16="http://schemas.microsoft.com/office/drawing/2014/main" id="{E91C5D42-D4AF-7EB0-7D07-ACB0814FAD8D}"/>
              </a:ext>
            </a:extLst>
          </p:cNvPr>
          <p:cNvPicPr>
            <a:picLocks noChangeAspect="1"/>
          </p:cNvPicPr>
          <p:nvPr/>
        </p:nvPicPr>
        <p:blipFill>
          <a:blip r:embed="rId3"/>
          <a:stretch>
            <a:fillRect/>
          </a:stretch>
        </p:blipFill>
        <p:spPr>
          <a:xfrm>
            <a:off x="9307757" y="5917919"/>
            <a:ext cx="2761111" cy="832153"/>
          </a:xfrm>
          <a:prstGeom prst="rect">
            <a:avLst/>
          </a:prstGeom>
        </p:spPr>
      </p:pic>
    </p:spTree>
    <p:extLst>
      <p:ext uri="{BB962C8B-B14F-4D97-AF65-F5344CB8AC3E}">
        <p14:creationId xmlns:p14="http://schemas.microsoft.com/office/powerpoint/2010/main" val="39163974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pPr marL="0" lvl="0" indent="0">
              <a:buNone/>
            </a:pPr>
            <a:r>
              <a:rPr lang="zh-CN" altLang="en-US" dirty="0"/>
              <a:t>元数据文件有两种：</a:t>
            </a:r>
            <a:r>
              <a:rPr lang="en-US" altLang="zh-CN" b="1" dirty="0">
                <a:solidFill>
                  <a:srgbClr val="FF0000"/>
                </a:solidFill>
              </a:rPr>
              <a:t>fsimage</a:t>
            </a:r>
            <a:r>
              <a:rPr lang="zh-CN" altLang="en-US" dirty="0"/>
              <a:t>内存镜像文件、</a:t>
            </a:r>
            <a:r>
              <a:rPr lang="en-US" altLang="zh-CN" b="1" dirty="0">
                <a:solidFill>
                  <a:srgbClr val="FF0000"/>
                </a:solidFill>
              </a:rPr>
              <a:t>Edits log</a:t>
            </a:r>
            <a:r>
              <a:rPr lang="zh-CN" altLang="en-US" dirty="0"/>
              <a:t>编辑日志。</a:t>
            </a:r>
            <a:endParaRPr lang="en-US" altLang="zh-CN" dirty="0"/>
          </a:p>
          <a:p>
            <a:r>
              <a:rPr lang="en-US" altLang="zh-CN" b="1" dirty="0"/>
              <a:t>fsimage </a:t>
            </a:r>
            <a:r>
              <a:rPr lang="zh-CN" altLang="en-US" b="1" dirty="0"/>
              <a:t>内存镜像文件</a:t>
            </a:r>
          </a:p>
          <a:p>
            <a:pPr marL="0" lvl="0" indent="0">
              <a:buNone/>
            </a:pPr>
            <a:r>
              <a:rPr lang="zh-CN" altLang="en-US" sz="1400" dirty="0"/>
              <a:t>    </a:t>
            </a:r>
            <a:r>
              <a:rPr lang="zh-CN" altLang="en-US" dirty="0"/>
              <a:t>是内存元数据的一个持久化的检查点。但是</a:t>
            </a:r>
            <a:r>
              <a:rPr lang="en-US" altLang="zh-CN" dirty="0">
                <a:solidFill>
                  <a:srgbClr val="FF0000"/>
                </a:solidFill>
              </a:rPr>
              <a:t>fsimage</a:t>
            </a:r>
            <a:r>
              <a:rPr lang="zh-CN" altLang="en-US" dirty="0">
                <a:solidFill>
                  <a:srgbClr val="FF0000"/>
                </a:solidFill>
              </a:rPr>
              <a:t>中仅包含</a:t>
            </a:r>
            <a:r>
              <a:rPr lang="en-US" altLang="zh-CN" dirty="0">
                <a:solidFill>
                  <a:srgbClr val="FF0000"/>
                </a:solidFill>
              </a:rPr>
              <a:t>Hadoop</a:t>
            </a:r>
            <a:r>
              <a:rPr lang="zh-CN" altLang="en-US" dirty="0">
                <a:solidFill>
                  <a:srgbClr val="FF0000"/>
                </a:solidFill>
              </a:rPr>
              <a:t>文件系统中文件自身属性相关的元数据信息</a:t>
            </a:r>
            <a:r>
              <a:rPr lang="zh-CN" altLang="en-US" dirty="0"/>
              <a:t>，但不包含文件块位置的信息。文件块位置信息只存储在内存中，是由</a:t>
            </a:r>
            <a:r>
              <a:rPr lang="en-US" altLang="zh-CN" dirty="0"/>
              <a:t>datanode</a:t>
            </a:r>
            <a:r>
              <a:rPr lang="zh-CN" altLang="en-US" dirty="0"/>
              <a:t>启动加入集群的时候，向</a:t>
            </a:r>
            <a:r>
              <a:rPr lang="en-US" altLang="zh-CN" dirty="0"/>
              <a:t>namenode</a:t>
            </a:r>
            <a:r>
              <a:rPr lang="zh-CN" altLang="en-US" dirty="0"/>
              <a:t>进行数据块的汇报得到的，并且后续间断指定时间进行数据块报告。</a:t>
            </a:r>
          </a:p>
          <a:p>
            <a:pPr marL="0" lvl="0" indent="0">
              <a:buNone/>
            </a:pPr>
            <a:r>
              <a:rPr lang="zh-CN" altLang="en-US" dirty="0"/>
              <a:t>    持久化的动作是数据从内存到磁盘的</a:t>
            </a:r>
            <a:r>
              <a:rPr lang="en-US" altLang="zh-CN" dirty="0"/>
              <a:t>IO</a:t>
            </a:r>
            <a:r>
              <a:rPr lang="zh-CN" altLang="en-US" dirty="0"/>
              <a:t>过程。会对</a:t>
            </a:r>
            <a:r>
              <a:rPr lang="en-US" altLang="zh-CN" dirty="0"/>
              <a:t>namenode</a:t>
            </a:r>
            <a:r>
              <a:rPr lang="zh-CN" altLang="en-US" dirty="0"/>
              <a:t>正常服务造成一定的影响，不能频繁的进行持久化。</a:t>
            </a:r>
            <a:endParaRPr lang="en-US" altLang="zh-CN" dirty="0"/>
          </a:p>
          <a:p>
            <a:pPr marL="0" lvl="0" indent="0">
              <a:buNone/>
            </a:pPr>
            <a:endParaRPr lang="zh-CN" altLang="en-US" sz="1400" dirty="0"/>
          </a:p>
          <a:p>
            <a:pPr marL="0" lvl="0" indent="0">
              <a:buNone/>
            </a:pPr>
            <a:endParaRPr lang="zh-CN" altLang="en-US" dirty="0"/>
          </a:p>
          <a:p>
            <a:pPr marL="0" indent="0">
              <a:buNone/>
            </a:pPr>
            <a:endParaRPr lang="zh-CN" altLang="en-US" dirty="0"/>
          </a:p>
        </p:txBody>
      </p:sp>
      <p:sp>
        <p:nvSpPr>
          <p:cNvPr id="2" name="标题 1"/>
          <p:cNvSpPr>
            <a:spLocks noGrp="1"/>
          </p:cNvSpPr>
          <p:nvPr>
            <p:ph type="title"/>
          </p:nvPr>
        </p:nvSpPr>
        <p:spPr/>
        <p:txBody>
          <a:bodyPr/>
          <a:lstStyle/>
          <a:p>
            <a:r>
              <a:rPr lang="en-US" altLang="zh-CN" dirty="0"/>
              <a:t>NameNode</a:t>
            </a:r>
            <a:r>
              <a:rPr lang="zh-CN" altLang="en-US" dirty="0"/>
              <a:t>元数据管理</a:t>
            </a:r>
          </a:p>
        </p:txBody>
      </p:sp>
      <p:sp>
        <p:nvSpPr>
          <p:cNvPr id="5" name="文本占位符 4"/>
          <p:cNvSpPr>
            <a:spLocks noGrp="1"/>
          </p:cNvSpPr>
          <p:nvPr>
            <p:ph type="body" sz="quarter" idx="10"/>
          </p:nvPr>
        </p:nvSpPr>
        <p:spPr/>
        <p:txBody>
          <a:bodyPr/>
          <a:lstStyle/>
          <a:p>
            <a:r>
              <a:rPr lang="zh-CN" altLang="en-US" dirty="0"/>
              <a:t>元数据管理概述</a:t>
            </a:r>
          </a:p>
        </p:txBody>
      </p:sp>
    </p:spTree>
    <p:extLst>
      <p:ext uri="{BB962C8B-B14F-4D97-AF65-F5344CB8AC3E}">
        <p14:creationId xmlns:p14="http://schemas.microsoft.com/office/powerpoint/2010/main" val="5895950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pPr marL="0" lvl="0" indent="0">
              <a:buNone/>
            </a:pPr>
            <a:r>
              <a:rPr lang="zh-CN" altLang="en-US" dirty="0"/>
              <a:t>元数据文件有两种：</a:t>
            </a:r>
            <a:r>
              <a:rPr lang="en-US" altLang="zh-CN" b="1" dirty="0">
                <a:solidFill>
                  <a:srgbClr val="FF0000"/>
                </a:solidFill>
              </a:rPr>
              <a:t>fsimage</a:t>
            </a:r>
            <a:r>
              <a:rPr lang="zh-CN" altLang="en-US" dirty="0"/>
              <a:t>内存镜像文件、</a:t>
            </a:r>
            <a:r>
              <a:rPr lang="en-US" altLang="zh-CN" b="1" dirty="0">
                <a:solidFill>
                  <a:srgbClr val="FF0000"/>
                </a:solidFill>
              </a:rPr>
              <a:t>Edits log</a:t>
            </a:r>
            <a:r>
              <a:rPr lang="zh-CN" altLang="en-US" dirty="0"/>
              <a:t>编辑日志。</a:t>
            </a:r>
            <a:endParaRPr lang="en-US" altLang="zh-CN" dirty="0"/>
          </a:p>
          <a:p>
            <a:r>
              <a:rPr lang="en-US" altLang="zh-CN" b="1" dirty="0"/>
              <a:t>Edits log</a:t>
            </a:r>
            <a:r>
              <a:rPr lang="zh-CN" altLang="en-US" b="1" dirty="0"/>
              <a:t>编辑日志</a:t>
            </a:r>
          </a:p>
          <a:p>
            <a:pPr marL="0" lvl="0" indent="0">
              <a:buNone/>
            </a:pPr>
            <a:r>
              <a:rPr lang="zh-CN" altLang="en-US" sz="1400" dirty="0"/>
              <a:t>   </a:t>
            </a:r>
            <a:r>
              <a:rPr lang="zh-CN" altLang="en-US" dirty="0"/>
              <a:t> 为了避免两次持久化之间数据丢失的问题，又设计了</a:t>
            </a:r>
            <a:r>
              <a:rPr lang="en-US" altLang="zh-CN" dirty="0"/>
              <a:t>Edits log</a:t>
            </a:r>
            <a:r>
              <a:rPr lang="zh-CN" altLang="en-US" dirty="0"/>
              <a:t>编辑日志文件。文件中</a:t>
            </a:r>
            <a:r>
              <a:rPr lang="zh-CN" altLang="en-US" dirty="0">
                <a:solidFill>
                  <a:srgbClr val="FF0000"/>
                </a:solidFill>
              </a:rPr>
              <a:t>记录的是</a:t>
            </a:r>
            <a:r>
              <a:rPr lang="en-US" altLang="zh-CN" dirty="0">
                <a:solidFill>
                  <a:srgbClr val="FF0000"/>
                </a:solidFill>
              </a:rPr>
              <a:t>HDFS</a:t>
            </a:r>
            <a:r>
              <a:rPr lang="zh-CN" altLang="en-US" dirty="0">
                <a:solidFill>
                  <a:srgbClr val="FF0000"/>
                </a:solidFill>
              </a:rPr>
              <a:t>所有更改操作</a:t>
            </a:r>
            <a:r>
              <a:rPr lang="zh-CN" altLang="en-US" dirty="0"/>
              <a:t>（文件创建，删除或修改）的日志，文件系统客户端执行的更改操作首先会被记录到</a:t>
            </a:r>
            <a:r>
              <a:rPr lang="en-US" altLang="zh-CN" dirty="0"/>
              <a:t>edits</a:t>
            </a:r>
            <a:r>
              <a:rPr lang="zh-CN" altLang="en-US" dirty="0"/>
              <a:t>文件中。</a:t>
            </a:r>
          </a:p>
          <a:p>
            <a:pPr marL="0" lvl="0" indent="0">
              <a:buNone/>
            </a:pPr>
            <a:endParaRPr lang="zh-CN" altLang="en-US" sz="1400" dirty="0"/>
          </a:p>
          <a:p>
            <a:pPr marL="0" lvl="0" indent="0">
              <a:buNone/>
            </a:pPr>
            <a:endParaRPr lang="zh-CN" altLang="en-US" dirty="0"/>
          </a:p>
          <a:p>
            <a:pPr marL="0" indent="0">
              <a:buNone/>
            </a:pPr>
            <a:endParaRPr lang="zh-CN" altLang="en-US" dirty="0"/>
          </a:p>
        </p:txBody>
      </p:sp>
      <p:sp>
        <p:nvSpPr>
          <p:cNvPr id="2" name="标题 1"/>
          <p:cNvSpPr>
            <a:spLocks noGrp="1"/>
          </p:cNvSpPr>
          <p:nvPr>
            <p:ph type="title"/>
          </p:nvPr>
        </p:nvSpPr>
        <p:spPr/>
        <p:txBody>
          <a:bodyPr/>
          <a:lstStyle/>
          <a:p>
            <a:r>
              <a:rPr lang="en-US" altLang="zh-CN" dirty="0"/>
              <a:t>NameNode</a:t>
            </a:r>
            <a:r>
              <a:rPr lang="zh-CN" altLang="en-US" dirty="0"/>
              <a:t>元数据管理</a:t>
            </a:r>
          </a:p>
        </p:txBody>
      </p:sp>
      <p:sp>
        <p:nvSpPr>
          <p:cNvPr id="5" name="文本占位符 4"/>
          <p:cNvSpPr>
            <a:spLocks noGrp="1"/>
          </p:cNvSpPr>
          <p:nvPr>
            <p:ph type="body" sz="quarter" idx="10"/>
          </p:nvPr>
        </p:nvSpPr>
        <p:spPr/>
        <p:txBody>
          <a:bodyPr/>
          <a:lstStyle/>
          <a:p>
            <a:r>
              <a:rPr lang="zh-CN" altLang="en-US" dirty="0"/>
              <a:t>元数据管理概述</a:t>
            </a:r>
          </a:p>
        </p:txBody>
      </p:sp>
    </p:spTree>
    <p:extLst>
      <p:ext uri="{BB962C8B-B14F-4D97-AF65-F5344CB8AC3E}">
        <p14:creationId xmlns:p14="http://schemas.microsoft.com/office/powerpoint/2010/main" val="26221851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fsimage</a:t>
            </a:r>
            <a:r>
              <a:rPr lang="zh-CN" altLang="en-US" dirty="0"/>
              <a:t>和</a:t>
            </a:r>
            <a:r>
              <a:rPr lang="en-US" altLang="zh-CN" dirty="0"/>
              <a:t>edits</a:t>
            </a:r>
            <a:r>
              <a:rPr lang="zh-CN" altLang="en-US" dirty="0"/>
              <a:t>文件都是经过序列化的，在</a:t>
            </a:r>
            <a:r>
              <a:rPr lang="en-US" altLang="zh-CN" dirty="0"/>
              <a:t>NameNode</a:t>
            </a:r>
            <a:r>
              <a:rPr lang="zh-CN" altLang="en-US" dirty="0"/>
              <a:t>启动的时候，它会</a:t>
            </a:r>
            <a:r>
              <a:rPr lang="zh-CN" altLang="en-US" dirty="0">
                <a:solidFill>
                  <a:srgbClr val="FF0000"/>
                </a:solidFill>
              </a:rPr>
              <a:t>先将</a:t>
            </a:r>
            <a:r>
              <a:rPr lang="en-US" altLang="zh-CN" dirty="0">
                <a:solidFill>
                  <a:srgbClr val="FF0000"/>
                </a:solidFill>
              </a:rPr>
              <a:t>fsimage</a:t>
            </a:r>
            <a:r>
              <a:rPr lang="zh-CN" altLang="en-US" dirty="0">
                <a:solidFill>
                  <a:srgbClr val="FF0000"/>
                </a:solidFill>
              </a:rPr>
              <a:t>文件中的内容加载到内存中，之后再执行</a:t>
            </a:r>
            <a:r>
              <a:rPr lang="en-US" altLang="zh-CN" dirty="0">
                <a:solidFill>
                  <a:srgbClr val="FF0000"/>
                </a:solidFill>
              </a:rPr>
              <a:t>edits</a:t>
            </a:r>
            <a:r>
              <a:rPr lang="zh-CN" altLang="en-US" dirty="0">
                <a:solidFill>
                  <a:srgbClr val="FF0000"/>
                </a:solidFill>
              </a:rPr>
              <a:t>文件中的各项操作</a:t>
            </a:r>
            <a:r>
              <a:rPr lang="zh-CN" altLang="en-US" dirty="0"/>
              <a:t>，使得内存中的元数据和实际的同步，存在内存中的元数据支持客户端的读操作，也是最完整的元数据。</a:t>
            </a:r>
          </a:p>
          <a:p>
            <a:r>
              <a:rPr lang="zh-CN" altLang="en-US" dirty="0"/>
              <a:t>当客户端对</a:t>
            </a:r>
            <a:r>
              <a:rPr lang="en-US" altLang="zh-CN" dirty="0"/>
              <a:t>HDFS</a:t>
            </a:r>
            <a:r>
              <a:rPr lang="zh-CN" altLang="en-US" dirty="0"/>
              <a:t>中的文件进行新增或者修改操作，操作记录首先被记入</a:t>
            </a:r>
            <a:r>
              <a:rPr lang="en-US" altLang="zh-CN" dirty="0"/>
              <a:t>edits</a:t>
            </a:r>
            <a:r>
              <a:rPr lang="zh-CN" altLang="en-US" dirty="0"/>
              <a:t>日志文件中，当客户端操作成功后，相应的元数据会更新到内存元数据中。因为</a:t>
            </a:r>
            <a:r>
              <a:rPr lang="en-US" altLang="zh-CN" dirty="0"/>
              <a:t>fsimage</a:t>
            </a:r>
            <a:r>
              <a:rPr lang="zh-CN" altLang="en-US" dirty="0"/>
              <a:t>文件一般都很大（</a:t>
            </a:r>
            <a:r>
              <a:rPr lang="en-US" altLang="zh-CN" dirty="0"/>
              <a:t>GB</a:t>
            </a:r>
            <a:r>
              <a:rPr lang="zh-CN" altLang="en-US" dirty="0"/>
              <a:t>级别的很常见），如果所有的更新操作都往</a:t>
            </a:r>
            <a:r>
              <a:rPr lang="en-US" altLang="zh-CN" dirty="0"/>
              <a:t>fsimage</a:t>
            </a:r>
            <a:r>
              <a:rPr lang="zh-CN" altLang="en-US" dirty="0"/>
              <a:t>文件中添加，这样会导致系统运行的十分缓慢。</a:t>
            </a:r>
          </a:p>
          <a:p>
            <a:r>
              <a:rPr lang="en-US" altLang="zh-CN" dirty="0"/>
              <a:t>HDFS</a:t>
            </a:r>
            <a:r>
              <a:rPr lang="zh-CN" altLang="en-US" dirty="0"/>
              <a:t>这种设计实现着手于：一是内存中数据更新、查询快，极大缩短了操作响应时间；二是内存中元数据丢失风险颇高（断电等），因此辅佐元数据镜像文件（</a:t>
            </a:r>
            <a:r>
              <a:rPr lang="en-US" altLang="zh-CN" dirty="0"/>
              <a:t>fsimage</a:t>
            </a:r>
            <a:r>
              <a:rPr lang="zh-CN" altLang="en-US" dirty="0"/>
              <a:t>）</a:t>
            </a:r>
            <a:r>
              <a:rPr lang="en-US" altLang="zh-CN" dirty="0"/>
              <a:t>+</a:t>
            </a:r>
            <a:r>
              <a:rPr lang="zh-CN" altLang="en-US" dirty="0"/>
              <a:t>编辑日志文件（</a:t>
            </a:r>
            <a:r>
              <a:rPr lang="en-US" altLang="zh-CN" dirty="0"/>
              <a:t>edits</a:t>
            </a:r>
            <a:r>
              <a:rPr lang="zh-CN" altLang="en-US" dirty="0"/>
              <a:t>）的备份机制进行确保元数据的安全。</a:t>
            </a:r>
          </a:p>
          <a:p>
            <a:r>
              <a:rPr lang="en-US" altLang="zh-CN" dirty="0"/>
              <a:t>NameNode</a:t>
            </a:r>
            <a:r>
              <a:rPr lang="zh-CN" altLang="en-US" dirty="0"/>
              <a:t>维护整个文件系统元数据。因此，元数据的准确管理，影响着</a:t>
            </a:r>
            <a:r>
              <a:rPr lang="en-US" altLang="zh-CN" dirty="0"/>
              <a:t>HDFS</a:t>
            </a:r>
            <a:r>
              <a:rPr lang="zh-CN" altLang="en-US" dirty="0"/>
              <a:t>提供文件存储服务的能力。</a:t>
            </a:r>
          </a:p>
          <a:p>
            <a:pPr marL="0" lvl="0" indent="0">
              <a:buNone/>
            </a:pPr>
            <a:endParaRPr lang="zh-CN" altLang="en-US" dirty="0"/>
          </a:p>
          <a:p>
            <a:pPr marL="0" indent="0">
              <a:buNone/>
            </a:pPr>
            <a:endParaRPr lang="zh-CN" altLang="en-US" dirty="0"/>
          </a:p>
        </p:txBody>
      </p:sp>
      <p:sp>
        <p:nvSpPr>
          <p:cNvPr id="2" name="标题 1"/>
          <p:cNvSpPr>
            <a:spLocks noGrp="1"/>
          </p:cNvSpPr>
          <p:nvPr>
            <p:ph type="title"/>
          </p:nvPr>
        </p:nvSpPr>
        <p:spPr/>
        <p:txBody>
          <a:bodyPr/>
          <a:lstStyle/>
          <a:p>
            <a:r>
              <a:rPr lang="en-US" altLang="zh-CN" dirty="0"/>
              <a:t>NameNode</a:t>
            </a:r>
            <a:r>
              <a:rPr lang="zh-CN" altLang="en-US" dirty="0"/>
              <a:t>元数据管理</a:t>
            </a:r>
          </a:p>
        </p:txBody>
      </p:sp>
      <p:sp>
        <p:nvSpPr>
          <p:cNvPr id="5" name="文本占位符 4"/>
          <p:cNvSpPr>
            <a:spLocks noGrp="1"/>
          </p:cNvSpPr>
          <p:nvPr>
            <p:ph type="body" sz="quarter" idx="10"/>
          </p:nvPr>
        </p:nvSpPr>
        <p:spPr/>
        <p:txBody>
          <a:bodyPr/>
          <a:lstStyle/>
          <a:p>
            <a:r>
              <a:rPr lang="en-US" altLang="zh-CN" dirty="0"/>
              <a:t>namenode</a:t>
            </a:r>
            <a:r>
              <a:rPr lang="zh-CN" altLang="en-US" dirty="0"/>
              <a:t>加载元数据文件顺序</a:t>
            </a:r>
          </a:p>
        </p:txBody>
      </p:sp>
    </p:spTree>
    <p:extLst>
      <p:ext uri="{BB962C8B-B14F-4D97-AF65-F5344CB8AC3E}">
        <p14:creationId xmlns:p14="http://schemas.microsoft.com/office/powerpoint/2010/main" val="13779193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元数据管理概述</a:t>
            </a:r>
            <a:endParaRPr lang="en-US" altLang="zh-CN" dirty="0">
              <a:solidFill>
                <a:schemeClr val="tx1"/>
              </a:solidFill>
            </a:endParaRPr>
          </a:p>
          <a:p>
            <a:r>
              <a:rPr lang="zh-CN" altLang="en-US" dirty="0">
                <a:solidFill>
                  <a:srgbClr val="FF0000"/>
                </a:solidFill>
              </a:rPr>
              <a:t>元数据管理相关目录文件</a:t>
            </a:r>
            <a:endParaRPr lang="en-US" altLang="zh-CN" dirty="0">
              <a:solidFill>
                <a:srgbClr val="FF0000"/>
              </a:solidFill>
            </a:endParaRPr>
          </a:p>
          <a:p>
            <a:r>
              <a:rPr lang="en-US" altLang="zh-CN" dirty="0">
                <a:solidFill>
                  <a:schemeClr val="tx1"/>
                </a:solidFill>
              </a:rPr>
              <a:t>SecondaryNameNode</a:t>
            </a:r>
          </a:p>
          <a:p>
            <a:r>
              <a:rPr lang="en-US" altLang="zh-CN" dirty="0">
                <a:solidFill>
                  <a:schemeClr val="tx1"/>
                </a:solidFill>
              </a:rPr>
              <a:t>NameNode</a:t>
            </a:r>
            <a:r>
              <a:rPr lang="zh-CN" altLang="en-US" dirty="0">
                <a:solidFill>
                  <a:schemeClr val="tx1"/>
                </a:solidFill>
              </a:rPr>
              <a:t>元数据恢复</a:t>
            </a:r>
            <a:endParaRPr lang="en-US" altLang="zh-CN" dirty="0">
              <a:solidFill>
                <a:schemeClr val="tx1"/>
              </a:solidFill>
            </a:endParaRPr>
          </a:p>
        </p:txBody>
      </p:sp>
    </p:spTree>
    <p:extLst>
      <p:ext uri="{BB962C8B-B14F-4D97-AF65-F5344CB8AC3E}">
        <p14:creationId xmlns:p14="http://schemas.microsoft.com/office/powerpoint/2010/main" val="25377810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在</a:t>
            </a:r>
            <a:r>
              <a:rPr lang="en-US" altLang="zh-CN" dirty="0"/>
              <a:t>HDFS</a:t>
            </a:r>
            <a:r>
              <a:rPr lang="zh-CN" altLang="en-US" dirty="0"/>
              <a:t>首次启动之前需要进行</a:t>
            </a:r>
            <a:r>
              <a:rPr lang="en-US" altLang="zh-CN" dirty="0"/>
              <a:t>format</a:t>
            </a:r>
            <a:r>
              <a:rPr lang="zh-CN" altLang="en-US" dirty="0"/>
              <a:t>操作。</a:t>
            </a:r>
            <a:endParaRPr lang="en-US" altLang="zh-CN" dirty="0"/>
          </a:p>
          <a:p>
            <a:r>
              <a:rPr lang="zh-CN" altLang="en-US" dirty="0"/>
              <a:t>这里的</a:t>
            </a:r>
            <a:r>
              <a:rPr lang="en-US" altLang="zh-CN" dirty="0"/>
              <a:t>format</a:t>
            </a:r>
            <a:r>
              <a:rPr lang="zh-CN" altLang="en-US" dirty="0"/>
              <a:t>是在格式化什么？</a:t>
            </a:r>
            <a:endParaRPr lang="en-US" altLang="zh-CN" dirty="0"/>
          </a:p>
          <a:p>
            <a:pPr marL="0" indent="0">
              <a:buNone/>
            </a:pPr>
            <a:r>
              <a:rPr lang="en-US" altLang="zh-CN" sz="1600" dirty="0"/>
              <a:t>format</a:t>
            </a:r>
            <a:r>
              <a:rPr lang="zh-CN" altLang="en-US" sz="1600" dirty="0"/>
              <a:t>之前，</a:t>
            </a:r>
            <a:r>
              <a:rPr lang="en-US" altLang="zh-CN" sz="1600" dirty="0"/>
              <a:t>HDFS</a:t>
            </a:r>
            <a:r>
              <a:rPr lang="zh-CN" altLang="en-US" sz="1600" dirty="0"/>
              <a:t>在物理上还不存在；</a:t>
            </a:r>
            <a:endParaRPr lang="en-US" altLang="zh-CN" sz="1600" dirty="0"/>
          </a:p>
          <a:p>
            <a:pPr marL="0" indent="0">
              <a:buNone/>
            </a:pPr>
            <a:r>
              <a:rPr lang="zh-CN" altLang="en-US" sz="1600" dirty="0"/>
              <a:t>其次此处的</a:t>
            </a:r>
            <a:r>
              <a:rPr lang="en-US" altLang="zh-CN" sz="1600" dirty="0"/>
              <a:t>format</a:t>
            </a:r>
            <a:r>
              <a:rPr lang="zh-CN" altLang="en-US" sz="1600" dirty="0"/>
              <a:t>并不是指传统意义上的本地磁盘格式化，而是一些清除与准备工作。其中就会创建元数据本地存储目录和一些初始化的元数据相关文件。</a:t>
            </a:r>
          </a:p>
        </p:txBody>
      </p:sp>
      <p:sp>
        <p:nvSpPr>
          <p:cNvPr id="5" name="标题 4"/>
          <p:cNvSpPr>
            <a:spLocks noGrp="1"/>
          </p:cNvSpPr>
          <p:nvPr>
            <p:ph type="title"/>
          </p:nvPr>
        </p:nvSpPr>
        <p:spPr/>
        <p:txBody>
          <a:bodyPr/>
          <a:lstStyle/>
          <a:p>
            <a:r>
              <a:rPr lang="zh-CN" altLang="en-US" dirty="0"/>
              <a:t>元数据管理相关目录文件</a:t>
            </a:r>
          </a:p>
        </p:txBody>
      </p:sp>
    </p:spTree>
    <p:extLst>
      <p:ext uri="{BB962C8B-B14F-4D97-AF65-F5344CB8AC3E}">
        <p14:creationId xmlns:p14="http://schemas.microsoft.com/office/powerpoint/2010/main" val="2919704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710881" y="1646133"/>
            <a:ext cx="10749598" cy="914187"/>
          </a:xfrm>
        </p:spPr>
        <p:txBody>
          <a:bodyPr/>
          <a:lstStyle/>
          <a:p>
            <a:r>
              <a:rPr lang="en-US" altLang="zh-CN" dirty="0"/>
              <a:t>namenode</a:t>
            </a:r>
            <a:r>
              <a:rPr lang="zh-CN" altLang="zh-CN" dirty="0"/>
              <a:t>元数据存储目录由参数：</a:t>
            </a:r>
            <a:r>
              <a:rPr lang="en-US" altLang="zh-CN" dirty="0" err="1"/>
              <a:t>dfs.namenode.name.dir</a:t>
            </a:r>
            <a:r>
              <a:rPr lang="zh-CN" altLang="zh-CN" dirty="0"/>
              <a:t>指定</a:t>
            </a:r>
            <a:r>
              <a:rPr lang="zh-CN" altLang="en-US" dirty="0"/>
              <a:t>；</a:t>
            </a:r>
            <a:endParaRPr lang="en-US" altLang="zh-CN" dirty="0"/>
          </a:p>
          <a:p>
            <a:r>
              <a:rPr lang="zh-CN" altLang="zh-CN" dirty="0"/>
              <a:t>格式化完成之后，将会在</a:t>
            </a:r>
            <a:r>
              <a:rPr lang="en-US" altLang="zh-CN" dirty="0"/>
              <a:t>$</a:t>
            </a:r>
            <a:r>
              <a:rPr lang="en-US" altLang="zh-CN" dirty="0" err="1"/>
              <a:t>dfs.namenode.name.dir</a:t>
            </a:r>
            <a:r>
              <a:rPr lang="en-US" altLang="zh-CN" dirty="0"/>
              <a:t>/current</a:t>
            </a:r>
            <a:r>
              <a:rPr lang="zh-CN" altLang="zh-CN" dirty="0"/>
              <a:t>目录下创建如下的文件：</a:t>
            </a:r>
          </a:p>
          <a:p>
            <a:endParaRPr lang="zh-CN" altLang="en-US" dirty="0"/>
          </a:p>
        </p:txBody>
      </p:sp>
      <p:sp>
        <p:nvSpPr>
          <p:cNvPr id="5" name="标题 4"/>
          <p:cNvSpPr>
            <a:spLocks noGrp="1"/>
          </p:cNvSpPr>
          <p:nvPr>
            <p:ph type="title"/>
          </p:nvPr>
        </p:nvSpPr>
        <p:spPr/>
        <p:txBody>
          <a:bodyPr/>
          <a:lstStyle/>
          <a:p>
            <a:r>
              <a:rPr lang="zh-CN" altLang="en-US" dirty="0"/>
              <a:t>元数据管理相关目录文件</a:t>
            </a:r>
          </a:p>
        </p:txBody>
      </p:sp>
      <p:sp>
        <p:nvSpPr>
          <p:cNvPr id="6" name="文本占位符 5"/>
          <p:cNvSpPr>
            <a:spLocks noGrp="1"/>
          </p:cNvSpPr>
          <p:nvPr>
            <p:ph type="body" sz="quarter" idx="10"/>
          </p:nvPr>
        </p:nvSpPr>
        <p:spPr/>
        <p:txBody>
          <a:bodyPr/>
          <a:lstStyle/>
          <a:p>
            <a:r>
              <a:rPr lang="zh-CN" altLang="en-US" dirty="0"/>
              <a:t>元数据本地存储目录</a:t>
            </a:r>
          </a:p>
        </p:txBody>
      </p:sp>
      <p:pic>
        <p:nvPicPr>
          <p:cNvPr id="8" name="图片 7"/>
          <p:cNvPicPr/>
          <p:nvPr/>
        </p:nvPicPr>
        <p:blipFill>
          <a:blip r:embed="rId2">
            <a:extLst>
              <a:ext uri="{28A0092B-C50C-407E-A947-70E740481C1C}">
                <a14:useLocalDpi xmlns:a14="http://schemas.microsoft.com/office/drawing/2010/main" val="0"/>
              </a:ext>
            </a:extLst>
          </a:blip>
          <a:stretch>
            <a:fillRect/>
          </a:stretch>
        </p:blipFill>
        <p:spPr>
          <a:xfrm>
            <a:off x="805180" y="2560320"/>
            <a:ext cx="8389620" cy="1442720"/>
          </a:xfrm>
          <a:prstGeom prst="rect">
            <a:avLst/>
          </a:prstGeom>
        </p:spPr>
      </p:pic>
      <p:sp>
        <p:nvSpPr>
          <p:cNvPr id="9" name="文本占位符 6"/>
          <p:cNvSpPr txBox="1">
            <a:spLocks/>
          </p:cNvSpPr>
          <p:nvPr/>
        </p:nvSpPr>
        <p:spPr>
          <a:xfrm>
            <a:off x="805180" y="4003041"/>
            <a:ext cx="9822180" cy="548640"/>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Wingdings" pitchFamily="2" charset="2"/>
              <a:buChar char="l"/>
              <a:tabLst/>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gn="l" rtl="0" eaLnBrk="0" fontAlgn="base" hangingPunct="0">
              <a:lnSpc>
                <a:spcPct val="150000"/>
              </a:lnSpc>
              <a:spcBef>
                <a:spcPct val="20000"/>
              </a:spcBef>
              <a:spcAft>
                <a:spcPct val="0"/>
              </a:spcAft>
              <a:buFont typeface="Wingdings" pitchFamily="2" charset="2"/>
              <a:buChar char="l"/>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r>
              <a:rPr lang="en-US" altLang="zh-CN" dirty="0" err="1"/>
              <a:t>dfs.namenode.name.dir</a:t>
            </a:r>
            <a:r>
              <a:rPr lang="zh-CN" altLang="zh-CN" dirty="0"/>
              <a:t>是在</a:t>
            </a:r>
            <a:r>
              <a:rPr lang="en-US" altLang="zh-CN" dirty="0"/>
              <a:t>hdfs-site.xml</a:t>
            </a:r>
            <a:r>
              <a:rPr lang="zh-CN" altLang="zh-CN" dirty="0"/>
              <a:t>文件中配置的，默认值如下：</a:t>
            </a:r>
          </a:p>
          <a:p>
            <a:pPr marL="0" indent="0">
              <a:buNone/>
            </a:pPr>
            <a:endParaRPr lang="zh-CN" altLang="en-US" dirty="0"/>
          </a:p>
        </p:txBody>
      </p:sp>
      <p:pic>
        <p:nvPicPr>
          <p:cNvPr id="10" name="图片 9"/>
          <p:cNvPicPr/>
          <p:nvPr/>
        </p:nvPicPr>
        <p:blipFill>
          <a:blip r:embed="rId3">
            <a:extLst>
              <a:ext uri="{28A0092B-C50C-407E-A947-70E740481C1C}">
                <a14:useLocalDpi xmlns:a14="http://schemas.microsoft.com/office/drawing/2010/main" val="0"/>
              </a:ext>
            </a:extLst>
          </a:blip>
          <a:stretch>
            <a:fillRect/>
          </a:stretch>
        </p:blipFill>
        <p:spPr>
          <a:xfrm>
            <a:off x="886460" y="4399280"/>
            <a:ext cx="8308340" cy="2265680"/>
          </a:xfrm>
          <a:prstGeom prst="rect">
            <a:avLst/>
          </a:prstGeom>
        </p:spPr>
      </p:pic>
    </p:spTree>
    <p:extLst>
      <p:ext uri="{BB962C8B-B14F-4D97-AF65-F5344CB8AC3E}">
        <p14:creationId xmlns:p14="http://schemas.microsoft.com/office/powerpoint/2010/main" val="25859820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710881" y="1646133"/>
            <a:ext cx="10749598" cy="4653067"/>
          </a:xfrm>
        </p:spPr>
        <p:txBody>
          <a:bodyPr/>
          <a:lstStyle/>
          <a:p>
            <a:r>
              <a:rPr lang="en-US" altLang="zh-CN" dirty="0" err="1"/>
              <a:t>namespaceID</a:t>
            </a:r>
            <a:r>
              <a:rPr lang="en-US" altLang="zh-CN" dirty="0"/>
              <a:t>/</a:t>
            </a:r>
            <a:r>
              <a:rPr lang="en-US" altLang="zh-CN" dirty="0" err="1"/>
              <a:t>clusterID</a:t>
            </a:r>
            <a:r>
              <a:rPr lang="en-US" altLang="zh-CN" dirty="0"/>
              <a:t>/</a:t>
            </a:r>
            <a:r>
              <a:rPr lang="en-US" altLang="zh-CN" dirty="0" err="1"/>
              <a:t>blockpoolID</a:t>
            </a:r>
            <a:r>
              <a:rPr lang="en-US" altLang="zh-CN" dirty="0"/>
              <a:t> </a:t>
            </a:r>
          </a:p>
          <a:p>
            <a:pPr marL="359138" lvl="1" indent="0">
              <a:buNone/>
            </a:pPr>
            <a:r>
              <a:rPr lang="zh-CN" altLang="en-US" dirty="0"/>
              <a:t>这些都是</a:t>
            </a:r>
            <a:r>
              <a:rPr lang="en-US" altLang="zh-CN" dirty="0"/>
              <a:t>HDFS</a:t>
            </a:r>
            <a:r>
              <a:rPr lang="zh-CN" altLang="en-US" dirty="0"/>
              <a:t>集群的唯一标识符。标识符被用来防止</a:t>
            </a:r>
            <a:r>
              <a:rPr lang="en-US" altLang="zh-CN" dirty="0"/>
              <a:t>DataNodes</a:t>
            </a:r>
            <a:r>
              <a:rPr lang="zh-CN" altLang="en-US" dirty="0"/>
              <a:t>意外注册到另一个集群中的</a:t>
            </a:r>
            <a:r>
              <a:rPr lang="en-US" altLang="zh-CN" dirty="0"/>
              <a:t>namenode</a:t>
            </a:r>
            <a:r>
              <a:rPr lang="zh-CN" altLang="en-US" dirty="0"/>
              <a:t>上。这些标识在联邦（</a:t>
            </a:r>
            <a:r>
              <a:rPr lang="en-US" altLang="zh-CN" dirty="0"/>
              <a:t>federation</a:t>
            </a:r>
            <a:r>
              <a:rPr lang="zh-CN" altLang="en-US" dirty="0"/>
              <a:t>）部署中特别重要。联邦模式下，会有多个</a:t>
            </a:r>
            <a:r>
              <a:rPr lang="en-US" altLang="zh-CN" dirty="0"/>
              <a:t>NameNode</a:t>
            </a:r>
            <a:r>
              <a:rPr lang="zh-CN" altLang="en-US" dirty="0"/>
              <a:t>独立工作。每个的</a:t>
            </a:r>
            <a:r>
              <a:rPr lang="en-US" altLang="zh-CN" dirty="0"/>
              <a:t>NameNode</a:t>
            </a:r>
            <a:r>
              <a:rPr lang="zh-CN" altLang="en-US" dirty="0"/>
              <a:t>提供唯一的命名空间（</a:t>
            </a:r>
            <a:r>
              <a:rPr lang="en-US" altLang="zh-CN" dirty="0" err="1"/>
              <a:t>namespaceID</a:t>
            </a:r>
            <a:r>
              <a:rPr lang="zh-CN" altLang="en-US" dirty="0"/>
              <a:t>），并管理一组唯一的文件块池（</a:t>
            </a:r>
            <a:r>
              <a:rPr lang="en-US" altLang="zh-CN" dirty="0" err="1"/>
              <a:t>blockpoolID</a:t>
            </a:r>
            <a:r>
              <a:rPr lang="zh-CN" altLang="en-US" dirty="0"/>
              <a:t>）。</a:t>
            </a:r>
            <a:r>
              <a:rPr lang="en-US" altLang="zh-CN" dirty="0" err="1"/>
              <a:t>clusterID</a:t>
            </a:r>
            <a:r>
              <a:rPr lang="zh-CN" altLang="en-US" dirty="0"/>
              <a:t>将整个集群结合在一起作为单个逻辑单元，在集群中的所有节点上都是一样的。</a:t>
            </a:r>
          </a:p>
          <a:p>
            <a:pPr marL="0" indent="0">
              <a:buNone/>
            </a:pPr>
            <a:endParaRPr lang="zh-CN" altLang="en-US" dirty="0"/>
          </a:p>
        </p:txBody>
      </p:sp>
      <p:sp>
        <p:nvSpPr>
          <p:cNvPr id="5" name="标题 4"/>
          <p:cNvSpPr>
            <a:spLocks noGrp="1"/>
          </p:cNvSpPr>
          <p:nvPr>
            <p:ph type="title"/>
          </p:nvPr>
        </p:nvSpPr>
        <p:spPr/>
        <p:txBody>
          <a:bodyPr/>
          <a:lstStyle/>
          <a:p>
            <a:r>
              <a:rPr lang="zh-CN" altLang="en-US" dirty="0"/>
              <a:t>元数据管理相关目录文件</a:t>
            </a:r>
          </a:p>
        </p:txBody>
      </p:sp>
      <p:sp>
        <p:nvSpPr>
          <p:cNvPr id="6" name="文本占位符 5"/>
          <p:cNvSpPr>
            <a:spLocks noGrp="1"/>
          </p:cNvSpPr>
          <p:nvPr>
            <p:ph type="body" sz="quarter" idx="10"/>
          </p:nvPr>
        </p:nvSpPr>
        <p:spPr/>
        <p:txBody>
          <a:bodyPr/>
          <a:lstStyle/>
          <a:p>
            <a:r>
              <a:rPr lang="zh-CN" altLang="en-US" dirty="0"/>
              <a:t>元数据相关文件</a:t>
            </a:r>
            <a:r>
              <a:rPr lang="en-US" altLang="zh-CN" dirty="0"/>
              <a:t>--VERSION</a:t>
            </a:r>
            <a:endParaRPr lang="zh-CN" altLang="en-US" dirty="0"/>
          </a:p>
        </p:txBody>
      </p:sp>
      <p:pic>
        <p:nvPicPr>
          <p:cNvPr id="8" name="图片 7"/>
          <p:cNvPicPr/>
          <p:nvPr/>
        </p:nvPicPr>
        <p:blipFill>
          <a:blip r:embed="rId2"/>
          <a:stretch>
            <a:fillRect/>
          </a:stretch>
        </p:blipFill>
        <p:spPr>
          <a:xfrm>
            <a:off x="2435064" y="3468420"/>
            <a:ext cx="7338856" cy="2830780"/>
          </a:xfrm>
          <a:prstGeom prst="rect">
            <a:avLst/>
          </a:prstGeom>
          <a:ln>
            <a:solidFill>
              <a:schemeClr val="accent1"/>
            </a:solidFill>
          </a:ln>
        </p:spPr>
      </p:pic>
    </p:spTree>
    <p:extLst>
      <p:ext uri="{BB962C8B-B14F-4D97-AF65-F5344CB8AC3E}">
        <p14:creationId xmlns:p14="http://schemas.microsoft.com/office/powerpoint/2010/main" val="3502435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当遇到海量数据存储的场景，传统的文件系统如何解决海量数据的存储问题？</a:t>
            </a:r>
            <a:endParaRPr lang="en-US" altLang="zh-CN" dirty="0"/>
          </a:p>
          <a:p>
            <a:r>
              <a:rPr lang="zh-CN" altLang="en-US" dirty="0"/>
              <a:t>一款能够支撑海量数据存储的系统需要追求什么？吞吐量？性能？安全？效率？</a:t>
            </a:r>
            <a:endParaRPr lang="en-US" altLang="zh-CN" dirty="0"/>
          </a:p>
          <a:p>
            <a:r>
              <a:rPr lang="zh-CN" altLang="en-US" dirty="0"/>
              <a:t>如果让你设计一款存储系统软件来支撑海量数据存储，如何设计？</a:t>
            </a:r>
            <a:endParaRPr lang="en-US" altLang="zh-CN" dirty="0"/>
          </a:p>
          <a:p>
            <a:endParaRPr lang="zh-CN" altLang="en-US" dirty="0"/>
          </a:p>
        </p:txBody>
      </p:sp>
      <p:sp>
        <p:nvSpPr>
          <p:cNvPr id="5" name="标题 4"/>
          <p:cNvSpPr>
            <a:spLocks noGrp="1"/>
          </p:cNvSpPr>
          <p:nvPr>
            <p:ph type="title"/>
          </p:nvPr>
        </p:nvSpPr>
        <p:spPr/>
        <p:txBody>
          <a:bodyPr/>
          <a:lstStyle/>
          <a:p>
            <a:r>
              <a:rPr lang="zh-CN" altLang="en-US" dirty="0"/>
              <a:t>文件系统</a:t>
            </a:r>
          </a:p>
        </p:txBody>
      </p:sp>
    </p:spTree>
    <p:extLst>
      <p:ext uri="{BB962C8B-B14F-4D97-AF65-F5344CB8AC3E}">
        <p14:creationId xmlns:p14="http://schemas.microsoft.com/office/powerpoint/2010/main" val="12827808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710881" y="1646133"/>
            <a:ext cx="10749598" cy="4653067"/>
          </a:xfrm>
        </p:spPr>
        <p:txBody>
          <a:bodyPr/>
          <a:lstStyle/>
          <a:p>
            <a:r>
              <a:rPr lang="en-US" altLang="zh-CN" dirty="0"/>
              <a:t>storageType</a:t>
            </a:r>
          </a:p>
          <a:p>
            <a:pPr marL="359138" lvl="1" indent="0">
              <a:buNone/>
            </a:pPr>
            <a:r>
              <a:rPr lang="zh-CN" altLang="en-US" dirty="0"/>
              <a:t>说明这个文件存储的是什么进程的数据结构信息。如果是</a:t>
            </a:r>
            <a:r>
              <a:rPr lang="en-US" altLang="zh-CN" dirty="0"/>
              <a:t>DataNode</a:t>
            </a:r>
            <a:r>
              <a:rPr lang="zh-CN" altLang="en-US" dirty="0"/>
              <a:t>节点，</a:t>
            </a:r>
            <a:r>
              <a:rPr lang="en-US" altLang="zh-CN" dirty="0"/>
              <a:t>storageType=DATA_NODE</a:t>
            </a:r>
            <a:r>
              <a:rPr lang="zh-CN" altLang="en-US" dirty="0"/>
              <a:t>。</a:t>
            </a:r>
          </a:p>
          <a:p>
            <a:r>
              <a:rPr lang="en-US" altLang="zh-CN" dirty="0" err="1"/>
              <a:t>cTime</a:t>
            </a:r>
            <a:endParaRPr lang="en-US" altLang="zh-CN" dirty="0"/>
          </a:p>
          <a:p>
            <a:pPr marL="359138" lvl="1" indent="0">
              <a:buNone/>
            </a:pPr>
            <a:r>
              <a:rPr lang="en-US" altLang="zh-CN" dirty="0"/>
              <a:t>NameNode</a:t>
            </a:r>
            <a:r>
              <a:rPr lang="zh-CN" altLang="en-US" dirty="0"/>
              <a:t>存储系统创建时间，首次格式化文件系统这个属性是</a:t>
            </a:r>
            <a:r>
              <a:rPr lang="en-US" altLang="zh-CN" dirty="0"/>
              <a:t>0</a:t>
            </a:r>
            <a:r>
              <a:rPr lang="zh-CN" altLang="en-US" dirty="0"/>
              <a:t>，当文件系统升级之后，该值会更新到升级之后的时间戳；</a:t>
            </a:r>
          </a:p>
          <a:p>
            <a:r>
              <a:rPr lang="en-US" altLang="zh-CN" dirty="0" err="1"/>
              <a:t>layoutVersion</a:t>
            </a:r>
            <a:endParaRPr lang="en-US" altLang="zh-CN" dirty="0"/>
          </a:p>
          <a:p>
            <a:pPr marL="359138" lvl="1" indent="0">
              <a:buNone/>
            </a:pPr>
            <a:r>
              <a:rPr lang="en-US" altLang="zh-CN" dirty="0"/>
              <a:t>HDFS</a:t>
            </a:r>
            <a:r>
              <a:rPr lang="zh-CN" altLang="en-US" dirty="0"/>
              <a:t>元数据格式的版本。</a:t>
            </a:r>
            <a:r>
              <a:rPr lang="en-US" altLang="zh-CN" dirty="0"/>
              <a:t>HDFS</a:t>
            </a:r>
            <a:r>
              <a:rPr lang="zh-CN" altLang="en-US" dirty="0"/>
              <a:t>升级时会进行更新。</a:t>
            </a:r>
          </a:p>
          <a:p>
            <a:endParaRPr lang="zh-CN" altLang="en-US" dirty="0"/>
          </a:p>
        </p:txBody>
      </p:sp>
      <p:sp>
        <p:nvSpPr>
          <p:cNvPr id="5" name="标题 4"/>
          <p:cNvSpPr>
            <a:spLocks noGrp="1"/>
          </p:cNvSpPr>
          <p:nvPr>
            <p:ph type="title"/>
          </p:nvPr>
        </p:nvSpPr>
        <p:spPr/>
        <p:txBody>
          <a:bodyPr/>
          <a:lstStyle/>
          <a:p>
            <a:r>
              <a:rPr lang="zh-CN" altLang="en-US" dirty="0"/>
              <a:t>元数据管理相关目录文件</a:t>
            </a:r>
          </a:p>
        </p:txBody>
      </p:sp>
      <p:sp>
        <p:nvSpPr>
          <p:cNvPr id="6" name="文本占位符 5"/>
          <p:cNvSpPr>
            <a:spLocks noGrp="1"/>
          </p:cNvSpPr>
          <p:nvPr>
            <p:ph type="body" sz="quarter" idx="10"/>
          </p:nvPr>
        </p:nvSpPr>
        <p:spPr/>
        <p:txBody>
          <a:bodyPr/>
          <a:lstStyle/>
          <a:p>
            <a:r>
              <a:rPr lang="zh-CN" altLang="en-US" dirty="0"/>
              <a:t>元数据相关文件</a:t>
            </a:r>
            <a:r>
              <a:rPr lang="en-US" altLang="zh-CN" dirty="0"/>
              <a:t>--VERSION</a:t>
            </a:r>
            <a:endParaRPr lang="zh-CN" altLang="en-US" dirty="0"/>
          </a:p>
        </p:txBody>
      </p:sp>
      <p:pic>
        <p:nvPicPr>
          <p:cNvPr id="8" name="图片 7"/>
          <p:cNvPicPr/>
          <p:nvPr/>
        </p:nvPicPr>
        <p:blipFill>
          <a:blip r:embed="rId2"/>
          <a:stretch>
            <a:fillRect/>
          </a:stretch>
        </p:blipFill>
        <p:spPr>
          <a:xfrm>
            <a:off x="2990291" y="4155122"/>
            <a:ext cx="6333016" cy="2438718"/>
          </a:xfrm>
          <a:prstGeom prst="rect">
            <a:avLst/>
          </a:prstGeom>
          <a:ln>
            <a:solidFill>
              <a:schemeClr val="accent1"/>
            </a:solidFill>
          </a:ln>
        </p:spPr>
      </p:pic>
    </p:spTree>
    <p:extLst>
      <p:ext uri="{BB962C8B-B14F-4D97-AF65-F5344CB8AC3E}">
        <p14:creationId xmlns:p14="http://schemas.microsoft.com/office/powerpoint/2010/main" val="37304803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包含上一次</a:t>
            </a:r>
            <a:r>
              <a:rPr lang="en-US" altLang="zh-CN" dirty="0"/>
              <a:t>checkpoint</a:t>
            </a:r>
            <a:r>
              <a:rPr lang="zh-CN" altLang="en-US" dirty="0"/>
              <a:t>时的最后一个事务</a:t>
            </a:r>
            <a:r>
              <a:rPr lang="en-US" altLang="zh-CN" dirty="0"/>
              <a:t>ID</a:t>
            </a:r>
            <a:r>
              <a:rPr lang="zh-CN" altLang="en-US" dirty="0"/>
              <a:t>，这不是</a:t>
            </a:r>
            <a:r>
              <a:rPr lang="en-US" altLang="zh-CN" dirty="0"/>
              <a:t>NameNode</a:t>
            </a:r>
            <a:r>
              <a:rPr lang="zh-CN" altLang="en-US" dirty="0"/>
              <a:t>接受的最后一个事务</a:t>
            </a:r>
            <a:r>
              <a:rPr lang="en-US" altLang="zh-CN" dirty="0"/>
              <a:t>ID</a:t>
            </a:r>
            <a:r>
              <a:rPr lang="zh-CN" altLang="en-US" dirty="0"/>
              <a:t>。</a:t>
            </a:r>
            <a:endParaRPr lang="en-US" altLang="zh-CN" dirty="0"/>
          </a:p>
          <a:p>
            <a:r>
              <a:rPr lang="en-US" altLang="zh-CN" dirty="0"/>
              <a:t>seen_txid</a:t>
            </a:r>
            <a:r>
              <a:rPr lang="zh-CN" altLang="en-US" dirty="0"/>
              <a:t>内容不会在每个事务性操作上都更新，只会在</a:t>
            </a:r>
            <a:r>
              <a:rPr lang="en-US" altLang="zh-CN" dirty="0"/>
              <a:t>checkpoint</a:t>
            </a:r>
            <a:r>
              <a:rPr lang="zh-CN" altLang="en-US" dirty="0"/>
              <a:t>时更新。</a:t>
            </a:r>
            <a:endParaRPr lang="en-US" altLang="zh-CN" dirty="0"/>
          </a:p>
          <a:p>
            <a:r>
              <a:rPr lang="en-US" altLang="zh-CN" dirty="0"/>
              <a:t>NameNode</a:t>
            </a:r>
            <a:r>
              <a:rPr lang="zh-CN" altLang="en-US" dirty="0"/>
              <a:t>启动时会检查</a:t>
            </a:r>
            <a:r>
              <a:rPr lang="en-US" altLang="zh-CN" dirty="0"/>
              <a:t>seen_txid</a:t>
            </a:r>
            <a:r>
              <a:rPr lang="zh-CN" altLang="en-US" dirty="0"/>
              <a:t>文件，以验证它至少可以加载该数目的事务。如果无法验证加载事务，</a:t>
            </a:r>
            <a:r>
              <a:rPr lang="en-US" altLang="zh-CN" dirty="0"/>
              <a:t>NameNode</a:t>
            </a:r>
            <a:r>
              <a:rPr lang="zh-CN" altLang="en-US" dirty="0"/>
              <a:t>将中止启动。</a:t>
            </a:r>
          </a:p>
        </p:txBody>
      </p:sp>
      <p:sp>
        <p:nvSpPr>
          <p:cNvPr id="5" name="标题 4"/>
          <p:cNvSpPr>
            <a:spLocks noGrp="1"/>
          </p:cNvSpPr>
          <p:nvPr>
            <p:ph type="title"/>
          </p:nvPr>
        </p:nvSpPr>
        <p:spPr/>
        <p:txBody>
          <a:bodyPr/>
          <a:lstStyle/>
          <a:p>
            <a:r>
              <a:rPr lang="zh-CN" altLang="en-US" dirty="0"/>
              <a:t>元数据管理相关目录文件</a:t>
            </a:r>
          </a:p>
        </p:txBody>
      </p:sp>
      <p:sp>
        <p:nvSpPr>
          <p:cNvPr id="6" name="文本占位符 5"/>
          <p:cNvSpPr>
            <a:spLocks noGrp="1"/>
          </p:cNvSpPr>
          <p:nvPr>
            <p:ph type="body" sz="quarter" idx="10"/>
          </p:nvPr>
        </p:nvSpPr>
        <p:spPr/>
        <p:txBody>
          <a:bodyPr/>
          <a:lstStyle/>
          <a:p>
            <a:r>
              <a:rPr lang="zh-CN" altLang="en-US" dirty="0"/>
              <a:t>元数据相关文件</a:t>
            </a:r>
            <a:r>
              <a:rPr lang="en-US" altLang="zh-CN" dirty="0"/>
              <a:t>--</a:t>
            </a:r>
            <a:r>
              <a:rPr lang="en-US" altLang="zh-CN" dirty="0" err="1"/>
              <a:t>seen_txid</a:t>
            </a:r>
            <a:endParaRPr lang="zh-CN" altLang="en-US" dirty="0"/>
          </a:p>
        </p:txBody>
      </p:sp>
      <p:pic>
        <p:nvPicPr>
          <p:cNvPr id="2" name="图片 1"/>
          <p:cNvPicPr>
            <a:picLocks noChangeAspect="1"/>
          </p:cNvPicPr>
          <p:nvPr/>
        </p:nvPicPr>
        <p:blipFill>
          <a:blip r:embed="rId2"/>
          <a:stretch>
            <a:fillRect/>
          </a:stretch>
        </p:blipFill>
        <p:spPr>
          <a:xfrm>
            <a:off x="1418024" y="4006267"/>
            <a:ext cx="9335309" cy="1859441"/>
          </a:xfrm>
          <a:prstGeom prst="rect">
            <a:avLst/>
          </a:prstGeom>
        </p:spPr>
      </p:pic>
    </p:spTree>
    <p:extLst>
      <p:ext uri="{BB962C8B-B14F-4D97-AF65-F5344CB8AC3E}">
        <p14:creationId xmlns:p14="http://schemas.microsoft.com/office/powerpoint/2010/main" val="38328494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元数据镜像文件。每个</a:t>
            </a:r>
            <a:r>
              <a:rPr lang="en-US" altLang="zh-CN" dirty="0"/>
              <a:t>fsimage</a:t>
            </a:r>
            <a:r>
              <a:rPr lang="zh-CN" altLang="en-US" dirty="0"/>
              <a:t>文件还有一个对应的</a:t>
            </a:r>
            <a:r>
              <a:rPr lang="en-US" altLang="zh-CN" dirty="0"/>
              <a:t>.md5</a:t>
            </a:r>
            <a:r>
              <a:rPr lang="zh-CN" altLang="en-US" dirty="0"/>
              <a:t>文件；</a:t>
            </a:r>
            <a:endParaRPr lang="en-US" altLang="zh-CN" dirty="0"/>
          </a:p>
          <a:p>
            <a:r>
              <a:rPr lang="zh-CN" altLang="en-US" dirty="0"/>
              <a:t>其中包含</a:t>
            </a:r>
            <a:r>
              <a:rPr lang="en-US" altLang="zh-CN" dirty="0"/>
              <a:t>MD5</a:t>
            </a:r>
            <a:r>
              <a:rPr lang="zh-CN" altLang="en-US" dirty="0"/>
              <a:t>校验和，</a:t>
            </a:r>
            <a:r>
              <a:rPr lang="en-US" altLang="zh-CN" dirty="0"/>
              <a:t>HDFS</a:t>
            </a:r>
            <a:r>
              <a:rPr lang="zh-CN" altLang="en-US" dirty="0"/>
              <a:t>使用该文件来防止磁盘损坏文件异常。</a:t>
            </a:r>
          </a:p>
        </p:txBody>
      </p:sp>
      <p:sp>
        <p:nvSpPr>
          <p:cNvPr id="5" name="标题 4"/>
          <p:cNvSpPr>
            <a:spLocks noGrp="1"/>
          </p:cNvSpPr>
          <p:nvPr>
            <p:ph type="title"/>
          </p:nvPr>
        </p:nvSpPr>
        <p:spPr/>
        <p:txBody>
          <a:bodyPr/>
          <a:lstStyle/>
          <a:p>
            <a:r>
              <a:rPr lang="zh-CN" altLang="en-US" dirty="0"/>
              <a:t>元数据管理相关目录文件</a:t>
            </a:r>
          </a:p>
        </p:txBody>
      </p:sp>
      <p:sp>
        <p:nvSpPr>
          <p:cNvPr id="6" name="文本占位符 5"/>
          <p:cNvSpPr>
            <a:spLocks noGrp="1"/>
          </p:cNvSpPr>
          <p:nvPr>
            <p:ph type="body" sz="quarter" idx="10"/>
          </p:nvPr>
        </p:nvSpPr>
        <p:spPr/>
        <p:txBody>
          <a:bodyPr/>
          <a:lstStyle/>
          <a:p>
            <a:r>
              <a:rPr lang="zh-CN" altLang="en-US" dirty="0"/>
              <a:t>元数据相关文件</a:t>
            </a:r>
            <a:r>
              <a:rPr lang="en-US" altLang="zh-CN" dirty="0"/>
              <a:t>--fsimage</a:t>
            </a:r>
            <a:endParaRPr lang="zh-CN" altLang="en-US" dirty="0"/>
          </a:p>
        </p:txBody>
      </p:sp>
      <p:pic>
        <p:nvPicPr>
          <p:cNvPr id="8" name="图片 7"/>
          <p:cNvPicPr/>
          <p:nvPr/>
        </p:nvPicPr>
        <p:blipFill>
          <a:blip r:embed="rId2"/>
          <a:stretch>
            <a:fillRect/>
          </a:stretch>
        </p:blipFill>
        <p:spPr>
          <a:xfrm>
            <a:off x="3192735" y="3271894"/>
            <a:ext cx="5025510" cy="830580"/>
          </a:xfrm>
          <a:prstGeom prst="rect">
            <a:avLst/>
          </a:prstGeom>
          <a:ln>
            <a:solidFill>
              <a:schemeClr val="accent1"/>
            </a:solidFill>
          </a:ln>
        </p:spPr>
      </p:pic>
    </p:spTree>
    <p:extLst>
      <p:ext uri="{BB962C8B-B14F-4D97-AF65-F5344CB8AC3E}">
        <p14:creationId xmlns:p14="http://schemas.microsoft.com/office/powerpoint/2010/main" val="1819701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已完成且不可修改的编辑日志。这些文件中的每个文件都包含文件名定义的范围内的所有编辑日志事务。</a:t>
            </a:r>
            <a:endParaRPr lang="en-US" altLang="zh-CN" dirty="0"/>
          </a:p>
          <a:p>
            <a:r>
              <a:rPr lang="zh-CN" altLang="en-US" dirty="0"/>
              <a:t>在</a:t>
            </a:r>
            <a:r>
              <a:rPr lang="en-US" altLang="zh-CN" dirty="0">
                <a:solidFill>
                  <a:srgbClr val="C00000"/>
                </a:solidFill>
              </a:rPr>
              <a:t>HA</a:t>
            </a:r>
            <a:r>
              <a:rPr lang="zh-CN" altLang="en-US" dirty="0">
                <a:solidFill>
                  <a:srgbClr val="C00000"/>
                </a:solidFill>
              </a:rPr>
              <a:t>高可用性部署中，主备</a:t>
            </a:r>
            <a:r>
              <a:rPr lang="en-US" altLang="zh-CN" dirty="0">
                <a:solidFill>
                  <a:srgbClr val="C00000"/>
                </a:solidFill>
              </a:rPr>
              <a:t>namenode</a:t>
            </a:r>
            <a:r>
              <a:rPr lang="zh-CN" altLang="en-US" dirty="0">
                <a:solidFill>
                  <a:srgbClr val="C00000"/>
                </a:solidFill>
              </a:rPr>
              <a:t>之间可以通过</a:t>
            </a:r>
            <a:r>
              <a:rPr lang="en-US" altLang="zh-CN" dirty="0">
                <a:solidFill>
                  <a:srgbClr val="C00000"/>
                </a:solidFill>
              </a:rPr>
              <a:t>edits log</a:t>
            </a:r>
            <a:r>
              <a:rPr lang="zh-CN" altLang="en-US" dirty="0">
                <a:solidFill>
                  <a:srgbClr val="C00000"/>
                </a:solidFill>
              </a:rPr>
              <a:t>进行数据同步</a:t>
            </a:r>
            <a:r>
              <a:rPr lang="zh-CN" altLang="en-US" dirty="0"/>
              <a:t>。 </a:t>
            </a:r>
          </a:p>
        </p:txBody>
      </p:sp>
      <p:sp>
        <p:nvSpPr>
          <p:cNvPr id="5" name="标题 4"/>
          <p:cNvSpPr>
            <a:spLocks noGrp="1"/>
          </p:cNvSpPr>
          <p:nvPr>
            <p:ph type="title"/>
          </p:nvPr>
        </p:nvSpPr>
        <p:spPr/>
        <p:txBody>
          <a:bodyPr/>
          <a:lstStyle/>
          <a:p>
            <a:r>
              <a:rPr lang="zh-CN" altLang="en-US" dirty="0"/>
              <a:t>元数据管理相关目录文件</a:t>
            </a:r>
          </a:p>
        </p:txBody>
      </p:sp>
      <p:sp>
        <p:nvSpPr>
          <p:cNvPr id="6" name="文本占位符 5"/>
          <p:cNvSpPr>
            <a:spLocks noGrp="1"/>
          </p:cNvSpPr>
          <p:nvPr>
            <p:ph type="body" sz="quarter" idx="10"/>
          </p:nvPr>
        </p:nvSpPr>
        <p:spPr/>
        <p:txBody>
          <a:bodyPr/>
          <a:lstStyle/>
          <a:p>
            <a:r>
              <a:rPr lang="zh-CN" altLang="en-US" dirty="0"/>
              <a:t>元数据相关文件</a:t>
            </a:r>
            <a:r>
              <a:rPr lang="en-US" altLang="zh-CN" dirty="0"/>
              <a:t>--edits log</a:t>
            </a:r>
            <a:endParaRPr lang="zh-CN" altLang="en-US" dirty="0"/>
          </a:p>
        </p:txBody>
      </p:sp>
      <p:pic>
        <p:nvPicPr>
          <p:cNvPr id="8" name="图片 7"/>
          <p:cNvPicPr/>
          <p:nvPr/>
        </p:nvPicPr>
        <p:blipFill>
          <a:blip r:embed="rId2"/>
          <a:stretch>
            <a:fillRect/>
          </a:stretch>
        </p:blipFill>
        <p:spPr>
          <a:xfrm>
            <a:off x="3068021" y="3440062"/>
            <a:ext cx="5394960" cy="2614508"/>
          </a:xfrm>
          <a:prstGeom prst="rect">
            <a:avLst/>
          </a:prstGeom>
          <a:ln>
            <a:solidFill>
              <a:schemeClr val="accent1"/>
            </a:solidFill>
          </a:ln>
        </p:spPr>
      </p:pic>
    </p:spTree>
    <p:extLst>
      <p:ext uri="{BB962C8B-B14F-4D97-AF65-F5344CB8AC3E}">
        <p14:creationId xmlns:p14="http://schemas.microsoft.com/office/powerpoint/2010/main" val="10000363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fsimage</a:t>
            </a:r>
            <a:r>
              <a:rPr lang="zh-CN" altLang="en-US" dirty="0"/>
              <a:t>文件是</a:t>
            </a:r>
            <a:r>
              <a:rPr lang="en-US" altLang="zh-CN" dirty="0"/>
              <a:t>Hadoop</a:t>
            </a:r>
            <a:r>
              <a:rPr lang="zh-CN" altLang="en-US" dirty="0"/>
              <a:t>文件系统元数据的一个永久性的检查点，包含</a:t>
            </a:r>
            <a:r>
              <a:rPr lang="en-US" altLang="zh-CN" dirty="0"/>
              <a:t>Hadoop</a:t>
            </a:r>
            <a:r>
              <a:rPr lang="zh-CN" altLang="en-US" dirty="0"/>
              <a:t>文件系统中的所有目录和文件</a:t>
            </a:r>
            <a:r>
              <a:rPr lang="en-US" altLang="zh-CN" dirty="0" err="1"/>
              <a:t>idnode</a:t>
            </a:r>
            <a:r>
              <a:rPr lang="zh-CN" altLang="en-US" dirty="0"/>
              <a:t>的序列化信息；</a:t>
            </a:r>
            <a:endParaRPr lang="en-US" altLang="zh-CN" dirty="0"/>
          </a:p>
          <a:p>
            <a:r>
              <a:rPr lang="zh-CN" altLang="en-US" dirty="0"/>
              <a:t>对于文件来说，包含的信息有修改时间、访问时间、块大小和组成一个文件块信息等；</a:t>
            </a:r>
            <a:endParaRPr lang="en-US" altLang="zh-CN" dirty="0"/>
          </a:p>
          <a:p>
            <a:r>
              <a:rPr lang="zh-CN" altLang="en-US" dirty="0"/>
              <a:t>而对于目录来说，包含的信息主要有修改时间、访问控制权限等信息。</a:t>
            </a:r>
          </a:p>
        </p:txBody>
      </p:sp>
      <p:sp>
        <p:nvSpPr>
          <p:cNvPr id="5" name="标题 4"/>
          <p:cNvSpPr>
            <a:spLocks noGrp="1"/>
          </p:cNvSpPr>
          <p:nvPr>
            <p:ph type="title"/>
          </p:nvPr>
        </p:nvSpPr>
        <p:spPr/>
        <p:txBody>
          <a:bodyPr/>
          <a:lstStyle/>
          <a:p>
            <a:r>
              <a:rPr lang="zh-CN" altLang="en-US" dirty="0"/>
              <a:t>元数据管理相关目录文件</a:t>
            </a:r>
          </a:p>
        </p:txBody>
      </p:sp>
      <p:sp>
        <p:nvSpPr>
          <p:cNvPr id="6" name="文本占位符 5"/>
          <p:cNvSpPr>
            <a:spLocks noGrp="1"/>
          </p:cNvSpPr>
          <p:nvPr>
            <p:ph type="body" sz="quarter" idx="10"/>
          </p:nvPr>
        </p:nvSpPr>
        <p:spPr/>
        <p:txBody>
          <a:bodyPr/>
          <a:lstStyle/>
          <a:p>
            <a:r>
              <a:rPr lang="en-US" altLang="zh-CN" dirty="0"/>
              <a:t>fsimage</a:t>
            </a:r>
            <a:r>
              <a:rPr lang="zh-CN" altLang="en-US" dirty="0"/>
              <a:t>文件内容查看</a:t>
            </a:r>
          </a:p>
        </p:txBody>
      </p:sp>
    </p:spTree>
    <p:extLst>
      <p:ext uri="{BB962C8B-B14F-4D97-AF65-F5344CB8AC3E}">
        <p14:creationId xmlns:p14="http://schemas.microsoft.com/office/powerpoint/2010/main" val="26570746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err="1"/>
              <a:t>oiv</a:t>
            </a:r>
            <a:r>
              <a:rPr lang="zh-CN" altLang="en-US" dirty="0"/>
              <a:t>是</a:t>
            </a:r>
            <a:r>
              <a:rPr lang="en-US" altLang="zh-CN" b="1" dirty="0">
                <a:solidFill>
                  <a:srgbClr val="FF0000"/>
                </a:solidFill>
              </a:rPr>
              <a:t>offline image viewer</a:t>
            </a:r>
            <a:r>
              <a:rPr lang="zh-CN" altLang="en-US" dirty="0"/>
              <a:t>的缩写，可将</a:t>
            </a:r>
            <a:r>
              <a:rPr lang="en-US" altLang="zh-CN" dirty="0" err="1"/>
              <a:t>hdfs</a:t>
            </a:r>
            <a:r>
              <a:rPr lang="en-US" altLang="zh-CN" dirty="0"/>
              <a:t> fsimage</a:t>
            </a:r>
            <a:r>
              <a:rPr lang="zh-CN" altLang="en-US" dirty="0"/>
              <a:t>文件的内容转储为人类可读的格式。</a:t>
            </a:r>
            <a:endParaRPr lang="en-US" altLang="zh-CN" dirty="0"/>
          </a:p>
          <a:p>
            <a:r>
              <a:rPr lang="zh-CN" altLang="en-US" dirty="0"/>
              <a:t>常用命令：</a:t>
            </a:r>
            <a:r>
              <a:rPr lang="en-US" altLang="zh-CN" dirty="0" err="1"/>
              <a:t>hdfs</a:t>
            </a:r>
            <a:r>
              <a:rPr lang="en-US" altLang="zh-CN" dirty="0"/>
              <a:t> </a:t>
            </a:r>
            <a:r>
              <a:rPr lang="en-US" altLang="zh-CN" dirty="0" err="1"/>
              <a:t>oiv</a:t>
            </a:r>
            <a:r>
              <a:rPr lang="en-US" altLang="zh-CN" dirty="0"/>
              <a:t> -</a:t>
            </a:r>
            <a:r>
              <a:rPr lang="en-US" altLang="zh-CN" dirty="0" err="1"/>
              <a:t>i</a:t>
            </a:r>
            <a:r>
              <a:rPr lang="en-US" altLang="zh-CN" dirty="0"/>
              <a:t> fsimage_0000000000000000050 -p XML -o fsimage.xml</a:t>
            </a:r>
            <a:endParaRPr lang="zh-CN" altLang="en-US" dirty="0"/>
          </a:p>
        </p:txBody>
      </p:sp>
      <p:sp>
        <p:nvSpPr>
          <p:cNvPr id="5" name="标题 4"/>
          <p:cNvSpPr>
            <a:spLocks noGrp="1"/>
          </p:cNvSpPr>
          <p:nvPr>
            <p:ph type="title"/>
          </p:nvPr>
        </p:nvSpPr>
        <p:spPr/>
        <p:txBody>
          <a:bodyPr/>
          <a:lstStyle/>
          <a:p>
            <a:r>
              <a:rPr lang="zh-CN" altLang="en-US" dirty="0"/>
              <a:t>元数据管理相关目录文件</a:t>
            </a:r>
          </a:p>
        </p:txBody>
      </p:sp>
      <p:sp>
        <p:nvSpPr>
          <p:cNvPr id="6" name="文本占位符 5"/>
          <p:cNvSpPr>
            <a:spLocks noGrp="1"/>
          </p:cNvSpPr>
          <p:nvPr>
            <p:ph type="body" sz="quarter" idx="10"/>
          </p:nvPr>
        </p:nvSpPr>
        <p:spPr/>
        <p:txBody>
          <a:bodyPr/>
          <a:lstStyle/>
          <a:p>
            <a:r>
              <a:rPr lang="en-US" altLang="zh-CN" dirty="0"/>
              <a:t>fsimage</a:t>
            </a:r>
            <a:r>
              <a:rPr lang="zh-CN" altLang="en-US" dirty="0"/>
              <a:t>文件内容查看</a:t>
            </a:r>
          </a:p>
        </p:txBody>
      </p:sp>
      <p:pic>
        <p:nvPicPr>
          <p:cNvPr id="8" name="图片 7"/>
          <p:cNvPicPr/>
          <p:nvPr/>
        </p:nvPicPr>
        <p:blipFill>
          <a:blip r:embed="rId2"/>
          <a:stretch>
            <a:fillRect/>
          </a:stretch>
        </p:blipFill>
        <p:spPr>
          <a:xfrm>
            <a:off x="2086446" y="3067615"/>
            <a:ext cx="6924675" cy="2600960"/>
          </a:xfrm>
          <a:prstGeom prst="rect">
            <a:avLst/>
          </a:prstGeom>
        </p:spPr>
      </p:pic>
    </p:spTree>
    <p:extLst>
      <p:ext uri="{BB962C8B-B14F-4D97-AF65-F5344CB8AC3E}">
        <p14:creationId xmlns:p14="http://schemas.microsoft.com/office/powerpoint/2010/main" val="13036459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edits log</a:t>
            </a:r>
            <a:r>
              <a:rPr lang="zh-CN" altLang="en-US" dirty="0"/>
              <a:t>文件存放的是</a:t>
            </a:r>
            <a:r>
              <a:rPr lang="en-US" altLang="zh-CN" dirty="0"/>
              <a:t>Hadoop</a:t>
            </a:r>
            <a:r>
              <a:rPr lang="zh-CN" altLang="en-US" dirty="0"/>
              <a:t>文件系统的所有更新操作记录日志。</a:t>
            </a:r>
            <a:endParaRPr lang="en-US" altLang="zh-CN" dirty="0"/>
          </a:p>
          <a:p>
            <a:r>
              <a:rPr lang="zh-CN" altLang="en-US" dirty="0"/>
              <a:t>文件系统客户端执行的所有写操作首先会被记录到</a:t>
            </a:r>
            <a:r>
              <a:rPr lang="en-US" altLang="zh-CN" dirty="0"/>
              <a:t>edits</a:t>
            </a:r>
            <a:r>
              <a:rPr lang="zh-CN" altLang="en-US" dirty="0"/>
              <a:t>文件中。</a:t>
            </a:r>
            <a:endParaRPr lang="en-US" altLang="zh-CN" dirty="0"/>
          </a:p>
          <a:p>
            <a:pPr marL="0" indent="0">
              <a:buNone/>
            </a:pPr>
            <a:endParaRPr lang="zh-CN" altLang="en-US" dirty="0"/>
          </a:p>
        </p:txBody>
      </p:sp>
      <p:sp>
        <p:nvSpPr>
          <p:cNvPr id="5" name="标题 4"/>
          <p:cNvSpPr>
            <a:spLocks noGrp="1"/>
          </p:cNvSpPr>
          <p:nvPr>
            <p:ph type="title"/>
          </p:nvPr>
        </p:nvSpPr>
        <p:spPr/>
        <p:txBody>
          <a:bodyPr/>
          <a:lstStyle/>
          <a:p>
            <a:r>
              <a:rPr lang="zh-CN" altLang="en-US" dirty="0"/>
              <a:t>元数据管理相关目录文件</a:t>
            </a:r>
          </a:p>
        </p:txBody>
      </p:sp>
      <p:sp>
        <p:nvSpPr>
          <p:cNvPr id="6" name="文本占位符 5"/>
          <p:cNvSpPr>
            <a:spLocks noGrp="1"/>
          </p:cNvSpPr>
          <p:nvPr>
            <p:ph type="body" sz="quarter" idx="10"/>
          </p:nvPr>
        </p:nvSpPr>
        <p:spPr/>
        <p:txBody>
          <a:bodyPr/>
          <a:lstStyle/>
          <a:p>
            <a:r>
              <a:rPr lang="en-US" altLang="zh-CN" dirty="0"/>
              <a:t>edits log</a:t>
            </a:r>
            <a:r>
              <a:rPr lang="zh-CN" altLang="en-US" dirty="0"/>
              <a:t>文件内容查看</a:t>
            </a:r>
          </a:p>
        </p:txBody>
      </p:sp>
    </p:spTree>
    <p:extLst>
      <p:ext uri="{BB962C8B-B14F-4D97-AF65-F5344CB8AC3E}">
        <p14:creationId xmlns:p14="http://schemas.microsoft.com/office/powerpoint/2010/main" val="32277060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err="1"/>
              <a:t>oev</a:t>
            </a:r>
            <a:r>
              <a:rPr lang="zh-CN" altLang="en-US" dirty="0"/>
              <a:t>是</a:t>
            </a:r>
            <a:r>
              <a:rPr lang="en-US" altLang="zh-CN" b="1" dirty="0">
                <a:solidFill>
                  <a:srgbClr val="FF0000"/>
                </a:solidFill>
              </a:rPr>
              <a:t>offline edits viewer</a:t>
            </a:r>
            <a:r>
              <a:rPr lang="zh-CN" altLang="en-US" dirty="0"/>
              <a:t>（离线</a:t>
            </a:r>
            <a:r>
              <a:rPr lang="en-US" altLang="zh-CN" dirty="0"/>
              <a:t>edits</a:t>
            </a:r>
            <a:r>
              <a:rPr lang="zh-CN" altLang="en-US" dirty="0"/>
              <a:t>查看器）的缩写，该工具不需要</a:t>
            </a:r>
            <a:r>
              <a:rPr lang="en-US" altLang="zh-CN" dirty="0"/>
              <a:t>hadoop</a:t>
            </a:r>
            <a:r>
              <a:rPr lang="zh-CN" altLang="en-US" dirty="0"/>
              <a:t>集群处于运行状态。</a:t>
            </a:r>
            <a:endParaRPr lang="en-US" altLang="zh-CN" dirty="0"/>
          </a:p>
          <a:p>
            <a:r>
              <a:rPr lang="zh-CN" altLang="en-US" dirty="0"/>
              <a:t>命令：</a:t>
            </a:r>
            <a:r>
              <a:rPr lang="en-US" altLang="zh-CN" dirty="0" err="1"/>
              <a:t>hdfs</a:t>
            </a:r>
            <a:r>
              <a:rPr lang="en-US" altLang="zh-CN" dirty="0"/>
              <a:t> </a:t>
            </a:r>
            <a:r>
              <a:rPr lang="en-US" altLang="zh-CN" dirty="0" err="1"/>
              <a:t>oev</a:t>
            </a:r>
            <a:r>
              <a:rPr lang="en-US" altLang="zh-CN" dirty="0"/>
              <a:t> -</a:t>
            </a:r>
            <a:r>
              <a:rPr lang="en-US" altLang="zh-CN" dirty="0" err="1"/>
              <a:t>i</a:t>
            </a:r>
            <a:r>
              <a:rPr lang="en-US" altLang="zh-CN" dirty="0"/>
              <a:t> edits_0000000000000000011-0000000000000000025 -o edits.xml</a:t>
            </a:r>
          </a:p>
          <a:p>
            <a:r>
              <a:rPr lang="zh-CN" altLang="en-US" dirty="0"/>
              <a:t>在输出文件中，每个</a:t>
            </a:r>
            <a:r>
              <a:rPr lang="en-US" altLang="zh-CN" dirty="0"/>
              <a:t>RECORD</a:t>
            </a:r>
            <a:r>
              <a:rPr lang="zh-CN" altLang="en-US" dirty="0"/>
              <a:t>记录了一次操作</a:t>
            </a:r>
            <a:r>
              <a:rPr lang="en-US" altLang="zh-CN" dirty="0"/>
              <a:t>,</a:t>
            </a:r>
            <a:r>
              <a:rPr lang="zh-CN" altLang="en-US" dirty="0"/>
              <a:t>示例如下：</a:t>
            </a:r>
            <a:endParaRPr lang="en-US" altLang="zh-CN" dirty="0"/>
          </a:p>
          <a:p>
            <a:pPr marL="0" indent="0">
              <a:buNone/>
            </a:pPr>
            <a:endParaRPr lang="zh-CN" altLang="en-US" dirty="0"/>
          </a:p>
        </p:txBody>
      </p:sp>
      <p:sp>
        <p:nvSpPr>
          <p:cNvPr id="5" name="标题 4"/>
          <p:cNvSpPr>
            <a:spLocks noGrp="1"/>
          </p:cNvSpPr>
          <p:nvPr>
            <p:ph type="title"/>
          </p:nvPr>
        </p:nvSpPr>
        <p:spPr/>
        <p:txBody>
          <a:bodyPr/>
          <a:lstStyle/>
          <a:p>
            <a:r>
              <a:rPr lang="zh-CN" altLang="en-US" dirty="0"/>
              <a:t>元数据管理相关目录文件</a:t>
            </a:r>
          </a:p>
        </p:txBody>
      </p:sp>
      <p:sp>
        <p:nvSpPr>
          <p:cNvPr id="6" name="文本占位符 5"/>
          <p:cNvSpPr>
            <a:spLocks noGrp="1"/>
          </p:cNvSpPr>
          <p:nvPr>
            <p:ph type="body" sz="quarter" idx="10"/>
          </p:nvPr>
        </p:nvSpPr>
        <p:spPr/>
        <p:txBody>
          <a:bodyPr/>
          <a:lstStyle/>
          <a:p>
            <a:r>
              <a:rPr lang="en-US" altLang="zh-CN" dirty="0"/>
              <a:t>edits log</a:t>
            </a:r>
            <a:r>
              <a:rPr lang="zh-CN" altLang="en-US" dirty="0"/>
              <a:t>文件内容查看</a:t>
            </a:r>
          </a:p>
        </p:txBody>
      </p:sp>
      <p:pic>
        <p:nvPicPr>
          <p:cNvPr id="8" name="图片 7"/>
          <p:cNvPicPr/>
          <p:nvPr/>
        </p:nvPicPr>
        <p:blipFill>
          <a:blip r:embed="rId2"/>
          <a:stretch>
            <a:fillRect/>
          </a:stretch>
        </p:blipFill>
        <p:spPr>
          <a:xfrm>
            <a:off x="2811018" y="3452758"/>
            <a:ext cx="6091555" cy="2510155"/>
          </a:xfrm>
          <a:prstGeom prst="rect">
            <a:avLst/>
          </a:prstGeom>
        </p:spPr>
      </p:pic>
    </p:spTree>
    <p:extLst>
      <p:ext uri="{BB962C8B-B14F-4D97-AF65-F5344CB8AC3E}">
        <p14:creationId xmlns:p14="http://schemas.microsoft.com/office/powerpoint/2010/main" val="20307212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元数据管理概述</a:t>
            </a:r>
            <a:endParaRPr lang="en-US" altLang="zh-CN" dirty="0">
              <a:solidFill>
                <a:schemeClr val="tx1"/>
              </a:solidFill>
            </a:endParaRPr>
          </a:p>
          <a:p>
            <a:r>
              <a:rPr lang="zh-CN" altLang="en-US" dirty="0">
                <a:solidFill>
                  <a:schemeClr val="tx1"/>
                </a:solidFill>
              </a:rPr>
              <a:t>元数据管理相关目录文件</a:t>
            </a:r>
            <a:endParaRPr lang="en-US" altLang="zh-CN" dirty="0">
              <a:solidFill>
                <a:schemeClr val="tx1"/>
              </a:solidFill>
            </a:endParaRPr>
          </a:p>
          <a:p>
            <a:r>
              <a:rPr lang="en-US" altLang="zh-CN" dirty="0">
                <a:solidFill>
                  <a:srgbClr val="FF0000"/>
                </a:solidFill>
              </a:rPr>
              <a:t>SecondaryNameNode</a:t>
            </a:r>
          </a:p>
          <a:p>
            <a:r>
              <a:rPr lang="en-US" altLang="zh-CN" dirty="0">
                <a:solidFill>
                  <a:schemeClr val="tx1"/>
                </a:solidFill>
              </a:rPr>
              <a:t>NameNode</a:t>
            </a:r>
            <a:r>
              <a:rPr lang="zh-CN" altLang="en-US" dirty="0">
                <a:solidFill>
                  <a:schemeClr val="tx1"/>
                </a:solidFill>
              </a:rPr>
              <a:t>元数据恢复</a:t>
            </a:r>
            <a:endParaRPr lang="en-US" altLang="zh-CN" dirty="0">
              <a:solidFill>
                <a:schemeClr val="tx1"/>
              </a:solidFill>
            </a:endParaRPr>
          </a:p>
        </p:txBody>
      </p:sp>
    </p:spTree>
    <p:extLst>
      <p:ext uri="{BB962C8B-B14F-4D97-AF65-F5344CB8AC3E}">
        <p14:creationId xmlns:p14="http://schemas.microsoft.com/office/powerpoint/2010/main" val="15910040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a:xfrm>
            <a:off x="4884358" y="0"/>
            <a:ext cx="5760538" cy="4710244"/>
          </a:xfrm>
        </p:spPr>
        <p:txBody>
          <a:bodyPr/>
          <a:lstStyle/>
          <a:p>
            <a:pPr marL="0" indent="0">
              <a:buNone/>
            </a:pPr>
            <a:r>
              <a:rPr lang="zh-CN" altLang="en-US" dirty="0"/>
              <a:t>当</a:t>
            </a:r>
            <a:r>
              <a:rPr lang="en-US" altLang="zh-CN" dirty="0"/>
              <a:t>HDFS</a:t>
            </a:r>
            <a:r>
              <a:rPr lang="zh-CN" altLang="en-US" dirty="0"/>
              <a:t>集群运行一段事件后，就会出现下面一些问题：</a:t>
            </a:r>
          </a:p>
          <a:p>
            <a:r>
              <a:rPr lang="en-US" altLang="zh-CN" dirty="0"/>
              <a:t>edits logs</a:t>
            </a:r>
            <a:r>
              <a:rPr lang="zh-CN" altLang="en-US" dirty="0"/>
              <a:t>因操作记录多会变的很大，</a:t>
            </a:r>
            <a:endParaRPr lang="en-US" altLang="zh-CN" dirty="0"/>
          </a:p>
          <a:p>
            <a:r>
              <a:rPr lang="en-US" altLang="zh-CN" dirty="0"/>
              <a:t>fsimage</a:t>
            </a:r>
            <a:r>
              <a:rPr lang="zh-CN" altLang="en-US" dirty="0"/>
              <a:t>因间隔时间长将会变得很旧；</a:t>
            </a:r>
          </a:p>
          <a:p>
            <a:r>
              <a:rPr lang="en-US" altLang="zh-CN" dirty="0"/>
              <a:t>namenode</a:t>
            </a:r>
            <a:r>
              <a:rPr lang="zh-CN" altLang="en-US" dirty="0"/>
              <a:t>重启会花费很长时间，因为有很多改动要从</a:t>
            </a:r>
            <a:r>
              <a:rPr lang="en-US" altLang="zh-CN" dirty="0"/>
              <a:t>edits log</a:t>
            </a:r>
            <a:r>
              <a:rPr lang="zh-CN" altLang="en-US" dirty="0"/>
              <a:t>合并到</a:t>
            </a:r>
            <a:r>
              <a:rPr lang="en-US" altLang="zh-CN" dirty="0"/>
              <a:t>fsimage</a:t>
            </a:r>
            <a:r>
              <a:rPr lang="zh-CN" altLang="en-US" dirty="0"/>
              <a:t>文件上；</a:t>
            </a:r>
          </a:p>
          <a:p>
            <a:r>
              <a:rPr lang="zh-CN" altLang="en-US" dirty="0"/>
              <a:t>如果频繁进行</a:t>
            </a:r>
            <a:r>
              <a:rPr lang="en-US" altLang="zh-CN" dirty="0"/>
              <a:t>fsimage</a:t>
            </a:r>
            <a:r>
              <a:rPr lang="zh-CN" altLang="en-US" dirty="0"/>
              <a:t>持久化，又会影响</a:t>
            </a:r>
            <a:r>
              <a:rPr lang="en-US" altLang="zh-CN" dirty="0"/>
              <a:t>NN</a:t>
            </a:r>
            <a:r>
              <a:rPr lang="zh-CN" altLang="en-US" dirty="0"/>
              <a:t>正常服务，毕竟</a:t>
            </a:r>
            <a:r>
              <a:rPr lang="en-US" altLang="zh-CN" dirty="0"/>
              <a:t>IO</a:t>
            </a:r>
            <a:r>
              <a:rPr lang="zh-CN" altLang="en-US" dirty="0"/>
              <a:t>操作是一种内存到磁盘的耗精力操作</a:t>
            </a:r>
            <a:r>
              <a:rPr lang="en-US" altLang="zh-CN" dirty="0"/>
              <a:t>.</a:t>
            </a:r>
            <a:endParaRPr lang="zh-CN" altLang="en-US" dirty="0"/>
          </a:p>
        </p:txBody>
      </p:sp>
      <p:sp>
        <p:nvSpPr>
          <p:cNvPr id="5" name="标题 4"/>
          <p:cNvSpPr>
            <a:spLocks noGrp="1"/>
          </p:cNvSpPr>
          <p:nvPr>
            <p:ph type="title"/>
          </p:nvPr>
        </p:nvSpPr>
        <p:spPr/>
        <p:txBody>
          <a:bodyPr/>
          <a:lstStyle/>
          <a:p>
            <a:r>
              <a:rPr lang="en-US" altLang="zh-CN" dirty="0"/>
              <a:t>SecondaryNameNode</a:t>
            </a:r>
            <a:endParaRPr lang="zh-CN" altLang="en-US" dirty="0"/>
          </a:p>
        </p:txBody>
      </p:sp>
      <p:pic>
        <p:nvPicPr>
          <p:cNvPr id="3" name="图片 2">
            <a:extLst>
              <a:ext uri="{FF2B5EF4-FFF2-40B4-BE49-F238E27FC236}">
                <a16:creationId xmlns:a16="http://schemas.microsoft.com/office/drawing/2014/main" id="{4C21C757-C895-FAD1-F307-B06B5A39901E}"/>
              </a:ext>
            </a:extLst>
          </p:cNvPr>
          <p:cNvPicPr>
            <a:picLocks noChangeAspect="1"/>
          </p:cNvPicPr>
          <p:nvPr/>
        </p:nvPicPr>
        <p:blipFill>
          <a:blip r:embed="rId2"/>
          <a:stretch>
            <a:fillRect/>
          </a:stretch>
        </p:blipFill>
        <p:spPr>
          <a:xfrm>
            <a:off x="4705156" y="4710244"/>
            <a:ext cx="2332793" cy="1854721"/>
          </a:xfrm>
          <a:prstGeom prst="rect">
            <a:avLst/>
          </a:prstGeom>
        </p:spPr>
      </p:pic>
      <p:pic>
        <p:nvPicPr>
          <p:cNvPr id="7" name="图片 6">
            <a:extLst>
              <a:ext uri="{FF2B5EF4-FFF2-40B4-BE49-F238E27FC236}">
                <a16:creationId xmlns:a16="http://schemas.microsoft.com/office/drawing/2014/main" id="{00EB4238-B687-14AB-5AA9-B5CFC71F1A4C}"/>
              </a:ext>
            </a:extLst>
          </p:cNvPr>
          <p:cNvPicPr>
            <a:picLocks noChangeAspect="1"/>
          </p:cNvPicPr>
          <p:nvPr/>
        </p:nvPicPr>
        <p:blipFill>
          <a:blip r:embed="rId3"/>
          <a:stretch>
            <a:fillRect/>
          </a:stretch>
        </p:blipFill>
        <p:spPr>
          <a:xfrm>
            <a:off x="7037949" y="6032766"/>
            <a:ext cx="2553357" cy="656990"/>
          </a:xfrm>
          <a:prstGeom prst="rect">
            <a:avLst/>
          </a:prstGeom>
        </p:spPr>
      </p:pic>
    </p:spTree>
    <p:extLst>
      <p:ext uri="{BB962C8B-B14F-4D97-AF65-F5344CB8AC3E}">
        <p14:creationId xmlns:p14="http://schemas.microsoft.com/office/powerpoint/2010/main" val="147608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1000"/>
                                        <p:tgtEl>
                                          <p:spTgt spid="6">
                                            <p:txEl>
                                              <p:pRg st="4" end="4"/>
                                            </p:txEl>
                                          </p:spTgt>
                                        </p:tgtEl>
                                      </p:cBhvr>
                                    </p:animEffect>
                                    <p:anim calcmode="lin" valueType="num">
                                      <p:cBhvr>
                                        <p:cTn id="2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场景互动：如何模拟实现分布式存储系统</a:t>
            </a:r>
          </a:p>
        </p:txBody>
      </p:sp>
      <p:sp>
        <p:nvSpPr>
          <p:cNvPr id="5" name="文本占位符 4"/>
          <p:cNvSpPr>
            <a:spLocks noGrp="1"/>
          </p:cNvSpPr>
          <p:nvPr>
            <p:ph type="body" sz="quarter" idx="10"/>
          </p:nvPr>
        </p:nvSpPr>
        <p:spPr/>
        <p:txBody>
          <a:bodyPr/>
          <a:lstStyle/>
          <a:p>
            <a:r>
              <a:rPr lang="zh-CN" altLang="en-US" dirty="0"/>
              <a:t>分布式存储系统应该具备哪些属性</a:t>
            </a:r>
          </a:p>
        </p:txBody>
      </p:sp>
      <p:sp>
        <p:nvSpPr>
          <p:cNvPr id="6" name="文本占位符 5"/>
          <p:cNvSpPr>
            <a:spLocks noGrp="1"/>
          </p:cNvSpPr>
          <p:nvPr>
            <p:ph type="body" sz="quarter" idx="11"/>
          </p:nvPr>
        </p:nvSpPr>
        <p:spPr/>
        <p:txBody>
          <a:bodyPr/>
          <a:lstStyle/>
          <a:p>
            <a:pPr marL="285750" indent="-285750">
              <a:buFont typeface="Arial" panose="020B0604020202020204" pitchFamily="34" charset="0"/>
              <a:buChar char="•"/>
            </a:pPr>
            <a:r>
              <a:rPr lang="zh-CN" altLang="en-US" dirty="0"/>
              <a:t>分布式存储</a:t>
            </a:r>
            <a:endParaRPr lang="en-US" altLang="zh-CN" dirty="0"/>
          </a:p>
          <a:p>
            <a:pPr marL="285750" indent="-285750">
              <a:buFont typeface="Arial" panose="020B0604020202020204" pitchFamily="34" charset="0"/>
              <a:buChar char="•"/>
            </a:pPr>
            <a:r>
              <a:rPr lang="zh-CN" altLang="en-US" dirty="0"/>
              <a:t>元数据记录</a:t>
            </a:r>
            <a:endParaRPr lang="en-US" altLang="zh-CN" dirty="0"/>
          </a:p>
          <a:p>
            <a:pPr marL="285750" indent="-285750">
              <a:buFont typeface="Arial" panose="020B0604020202020204" pitchFamily="34" charset="0"/>
              <a:buChar char="•"/>
            </a:pPr>
            <a:r>
              <a:rPr lang="zh-CN" altLang="en-US" dirty="0"/>
              <a:t>分块存储</a:t>
            </a:r>
            <a:endParaRPr lang="en-US" altLang="zh-CN" dirty="0"/>
          </a:p>
          <a:p>
            <a:pPr marL="285750" indent="-285750">
              <a:buFont typeface="Arial" panose="020B0604020202020204" pitchFamily="34" charset="0"/>
              <a:buChar char="•"/>
            </a:pPr>
            <a:r>
              <a:rPr lang="zh-CN" altLang="en-US" dirty="0"/>
              <a:t>副本机制</a:t>
            </a:r>
            <a:endParaRPr lang="en-US" altLang="zh-CN" dirty="0"/>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249498113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因此为了克服上述问题，需要一个易于管理的机制来帮助我们</a:t>
            </a:r>
            <a:r>
              <a:rPr lang="zh-CN" altLang="en-US" b="1" dirty="0">
                <a:solidFill>
                  <a:srgbClr val="FF0000"/>
                </a:solidFill>
              </a:rPr>
              <a:t>减小</a:t>
            </a:r>
            <a:r>
              <a:rPr lang="en-US" altLang="zh-CN" b="1" dirty="0">
                <a:solidFill>
                  <a:srgbClr val="FF0000"/>
                </a:solidFill>
              </a:rPr>
              <a:t>edit logs</a:t>
            </a:r>
            <a:r>
              <a:rPr lang="zh-CN" altLang="en-US" b="1" dirty="0">
                <a:solidFill>
                  <a:srgbClr val="FF0000"/>
                </a:solidFill>
              </a:rPr>
              <a:t>文件的大小和得到一个最新的</a:t>
            </a:r>
            <a:r>
              <a:rPr lang="en-US" altLang="zh-CN" b="1" dirty="0">
                <a:solidFill>
                  <a:srgbClr val="FF0000"/>
                </a:solidFill>
              </a:rPr>
              <a:t>fsimage</a:t>
            </a:r>
            <a:r>
              <a:rPr lang="zh-CN" altLang="en-US" b="1" dirty="0">
                <a:solidFill>
                  <a:srgbClr val="FF0000"/>
                </a:solidFill>
              </a:rPr>
              <a:t>文件，这样也会减小在</a:t>
            </a:r>
            <a:r>
              <a:rPr lang="en-US" altLang="zh-CN" b="1" dirty="0">
                <a:solidFill>
                  <a:srgbClr val="FF0000"/>
                </a:solidFill>
              </a:rPr>
              <a:t>NameNode</a:t>
            </a:r>
            <a:r>
              <a:rPr lang="zh-CN" altLang="en-US" b="1" dirty="0">
                <a:solidFill>
                  <a:srgbClr val="FF0000"/>
                </a:solidFill>
              </a:rPr>
              <a:t>上的压力</a:t>
            </a:r>
            <a:r>
              <a:rPr lang="zh-CN" altLang="en-US" dirty="0"/>
              <a:t>。</a:t>
            </a:r>
          </a:p>
          <a:p>
            <a:r>
              <a:rPr lang="en-US" altLang="zh-CN" dirty="0"/>
              <a:t>SecondaryNameNode</a:t>
            </a:r>
            <a:r>
              <a:rPr lang="zh-CN" altLang="en-US" dirty="0"/>
              <a:t>就是来帮助解决上述问题的，它的职责是</a:t>
            </a:r>
            <a:r>
              <a:rPr lang="zh-CN" altLang="en-US" dirty="0">
                <a:solidFill>
                  <a:srgbClr val="FF0000"/>
                </a:solidFill>
              </a:rPr>
              <a:t>合并</a:t>
            </a:r>
            <a:r>
              <a:rPr lang="en-US" altLang="zh-CN" dirty="0">
                <a:solidFill>
                  <a:srgbClr val="FF0000"/>
                </a:solidFill>
              </a:rPr>
              <a:t>NameNode</a:t>
            </a:r>
            <a:r>
              <a:rPr lang="zh-CN" altLang="en-US" dirty="0">
                <a:solidFill>
                  <a:srgbClr val="FF0000"/>
                </a:solidFill>
              </a:rPr>
              <a:t>的</a:t>
            </a:r>
            <a:r>
              <a:rPr lang="en-US" altLang="zh-CN" dirty="0">
                <a:solidFill>
                  <a:srgbClr val="FF0000"/>
                </a:solidFill>
              </a:rPr>
              <a:t>edit logs</a:t>
            </a:r>
            <a:r>
              <a:rPr lang="zh-CN" altLang="en-US" dirty="0">
                <a:solidFill>
                  <a:srgbClr val="FF0000"/>
                </a:solidFill>
              </a:rPr>
              <a:t>到</a:t>
            </a:r>
            <a:r>
              <a:rPr lang="en-US" altLang="zh-CN" dirty="0">
                <a:solidFill>
                  <a:srgbClr val="FF0000"/>
                </a:solidFill>
              </a:rPr>
              <a:t>fsimage</a:t>
            </a:r>
            <a:r>
              <a:rPr lang="zh-CN" altLang="en-US" dirty="0">
                <a:solidFill>
                  <a:srgbClr val="FF0000"/>
                </a:solidFill>
              </a:rPr>
              <a:t>文件中</a:t>
            </a:r>
            <a:r>
              <a:rPr lang="zh-CN" altLang="en-US" dirty="0"/>
              <a:t>。</a:t>
            </a:r>
            <a:endParaRPr lang="en-US" altLang="zh-CN" dirty="0"/>
          </a:p>
          <a:p>
            <a:r>
              <a:rPr lang="zh-CN" altLang="en-US" dirty="0"/>
              <a:t>因此常把</a:t>
            </a:r>
            <a:r>
              <a:rPr lang="en-US" altLang="zh-CN" dirty="0"/>
              <a:t>secondarynamenode</a:t>
            </a:r>
            <a:r>
              <a:rPr lang="zh-CN" altLang="en-US" dirty="0"/>
              <a:t>称之为主角色的辅助角色，辅助</a:t>
            </a:r>
            <a:r>
              <a:rPr lang="en-US" altLang="zh-CN" dirty="0"/>
              <a:t>NameNode</a:t>
            </a:r>
            <a:r>
              <a:rPr lang="zh-CN" altLang="en-US" dirty="0"/>
              <a:t>做一些事。</a:t>
            </a:r>
          </a:p>
          <a:p>
            <a:endParaRPr lang="zh-CN" altLang="en-US" dirty="0"/>
          </a:p>
        </p:txBody>
      </p:sp>
      <p:sp>
        <p:nvSpPr>
          <p:cNvPr id="5" name="标题 4"/>
          <p:cNvSpPr>
            <a:spLocks noGrp="1"/>
          </p:cNvSpPr>
          <p:nvPr>
            <p:ph type="title"/>
          </p:nvPr>
        </p:nvSpPr>
        <p:spPr/>
        <p:txBody>
          <a:bodyPr/>
          <a:lstStyle/>
          <a:p>
            <a:r>
              <a:rPr lang="en-US" altLang="zh-CN" dirty="0"/>
              <a:t>SecondaryNameNode</a:t>
            </a:r>
            <a:endParaRPr lang="zh-CN" altLang="en-US" dirty="0"/>
          </a:p>
        </p:txBody>
      </p:sp>
      <p:sp>
        <p:nvSpPr>
          <p:cNvPr id="6" name="文本占位符 5"/>
          <p:cNvSpPr>
            <a:spLocks noGrp="1"/>
          </p:cNvSpPr>
          <p:nvPr>
            <p:ph type="body" sz="quarter" idx="10"/>
          </p:nvPr>
        </p:nvSpPr>
        <p:spPr/>
        <p:txBody>
          <a:bodyPr/>
          <a:lstStyle/>
          <a:p>
            <a:r>
              <a:rPr lang="en-US" altLang="zh-CN" dirty="0"/>
              <a:t>SNN</a:t>
            </a:r>
            <a:r>
              <a:rPr lang="zh-CN" altLang="en-US" dirty="0"/>
              <a:t>职责概述</a:t>
            </a:r>
          </a:p>
        </p:txBody>
      </p:sp>
      <p:pic>
        <p:nvPicPr>
          <p:cNvPr id="8" name="图片 7"/>
          <p:cNvPicPr/>
          <p:nvPr/>
        </p:nvPicPr>
        <p:blipFill>
          <a:blip r:embed="rId2">
            <a:extLst>
              <a:ext uri="{28A0092B-C50C-407E-A947-70E740481C1C}">
                <a14:useLocalDpi xmlns:a14="http://schemas.microsoft.com/office/drawing/2010/main" val="0"/>
              </a:ext>
            </a:extLst>
          </a:blip>
          <a:stretch>
            <a:fillRect/>
          </a:stretch>
        </p:blipFill>
        <p:spPr>
          <a:xfrm>
            <a:off x="620085" y="3545499"/>
            <a:ext cx="6195375" cy="2803859"/>
          </a:xfrm>
          <a:prstGeom prst="rect">
            <a:avLst/>
          </a:prstGeom>
          <a:ln>
            <a:solidFill>
              <a:schemeClr val="accent1"/>
            </a:solidFill>
          </a:ln>
        </p:spPr>
      </p:pic>
      <p:pic>
        <p:nvPicPr>
          <p:cNvPr id="3" name="图片 2">
            <a:extLst>
              <a:ext uri="{FF2B5EF4-FFF2-40B4-BE49-F238E27FC236}">
                <a16:creationId xmlns:a16="http://schemas.microsoft.com/office/drawing/2014/main" id="{8D622704-1915-0661-C205-51EFFE318D7B}"/>
              </a:ext>
            </a:extLst>
          </p:cNvPr>
          <p:cNvPicPr>
            <a:picLocks noChangeAspect="1"/>
          </p:cNvPicPr>
          <p:nvPr/>
        </p:nvPicPr>
        <p:blipFill>
          <a:blip r:embed="rId3"/>
          <a:stretch>
            <a:fillRect/>
          </a:stretch>
        </p:blipFill>
        <p:spPr>
          <a:xfrm>
            <a:off x="6896613" y="3642951"/>
            <a:ext cx="5295387" cy="2706407"/>
          </a:xfrm>
          <a:prstGeom prst="rect">
            <a:avLst/>
          </a:prstGeom>
        </p:spPr>
      </p:pic>
    </p:spTree>
    <p:extLst>
      <p:ext uri="{BB962C8B-B14F-4D97-AF65-F5344CB8AC3E}">
        <p14:creationId xmlns:p14="http://schemas.microsoft.com/office/powerpoint/2010/main" val="8916735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Checkpoint</a:t>
            </a:r>
            <a:r>
              <a:rPr lang="zh-CN" altLang="en-US" dirty="0"/>
              <a:t>核心是把</a:t>
            </a:r>
            <a:r>
              <a:rPr lang="en-US" altLang="zh-CN" dirty="0"/>
              <a:t>fsimage</a:t>
            </a:r>
            <a:r>
              <a:rPr lang="zh-CN" altLang="en-US" dirty="0"/>
              <a:t>与</a:t>
            </a:r>
            <a:r>
              <a:rPr lang="en-US" altLang="zh-CN" dirty="0"/>
              <a:t>edits log</a:t>
            </a:r>
            <a:r>
              <a:rPr lang="zh-CN" altLang="en-US" dirty="0"/>
              <a:t>合并以生成新的</a:t>
            </a:r>
            <a:r>
              <a:rPr lang="en-US" altLang="zh-CN" dirty="0"/>
              <a:t>fsimage</a:t>
            </a:r>
            <a:r>
              <a:rPr lang="zh-CN" altLang="en-US" dirty="0"/>
              <a:t>的过程。</a:t>
            </a:r>
            <a:endParaRPr lang="en-US" altLang="zh-CN" dirty="0"/>
          </a:p>
          <a:p>
            <a:r>
              <a:rPr lang="zh-CN" altLang="en-US" dirty="0"/>
              <a:t>结果：</a:t>
            </a:r>
            <a:r>
              <a:rPr lang="en-US" altLang="zh-CN" dirty="0"/>
              <a:t>fsimage</a:t>
            </a:r>
            <a:r>
              <a:rPr lang="zh-CN" altLang="en-US" dirty="0"/>
              <a:t>版本不断更新不会太旧、</a:t>
            </a:r>
            <a:r>
              <a:rPr lang="en-US" altLang="zh-CN" dirty="0"/>
              <a:t>edits log</a:t>
            </a:r>
            <a:r>
              <a:rPr lang="zh-CN" altLang="en-US" dirty="0"/>
              <a:t>文件不会太大。</a:t>
            </a:r>
          </a:p>
        </p:txBody>
      </p:sp>
      <p:sp>
        <p:nvSpPr>
          <p:cNvPr id="5" name="标题 4"/>
          <p:cNvSpPr>
            <a:spLocks noGrp="1"/>
          </p:cNvSpPr>
          <p:nvPr>
            <p:ph type="title"/>
          </p:nvPr>
        </p:nvSpPr>
        <p:spPr/>
        <p:txBody>
          <a:bodyPr/>
          <a:lstStyle/>
          <a:p>
            <a:r>
              <a:rPr lang="en-US" altLang="zh-CN" dirty="0"/>
              <a:t>SecondaryNameNode</a:t>
            </a:r>
            <a:endParaRPr lang="zh-CN" altLang="en-US" dirty="0"/>
          </a:p>
        </p:txBody>
      </p:sp>
      <p:sp>
        <p:nvSpPr>
          <p:cNvPr id="6" name="文本占位符 5"/>
          <p:cNvSpPr>
            <a:spLocks noGrp="1"/>
          </p:cNvSpPr>
          <p:nvPr>
            <p:ph type="body" sz="quarter" idx="10"/>
          </p:nvPr>
        </p:nvSpPr>
        <p:spPr/>
        <p:txBody>
          <a:bodyPr/>
          <a:lstStyle/>
          <a:p>
            <a:r>
              <a:rPr lang="en-US" altLang="zh-CN" dirty="0"/>
              <a:t>SNN</a:t>
            </a:r>
            <a:r>
              <a:rPr lang="zh-CN" altLang="en-US" dirty="0"/>
              <a:t> </a:t>
            </a:r>
            <a:r>
              <a:rPr lang="en-US" altLang="zh-CN" dirty="0"/>
              <a:t>Checkpoint--</a:t>
            </a:r>
            <a:r>
              <a:rPr lang="zh-CN" altLang="en-US" dirty="0"/>
              <a:t>概述</a:t>
            </a:r>
          </a:p>
        </p:txBody>
      </p:sp>
      <p:pic>
        <p:nvPicPr>
          <p:cNvPr id="8" name="Picture 2" descr="浅谈Hadoop NameNode、SecondaryNameNode、CheckPoint Node、BackupNode | 一张假钞的真实世界"/>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1263" y="3295461"/>
            <a:ext cx="6126377" cy="340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7546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marL="0" indent="0">
              <a:buNone/>
            </a:pPr>
            <a:r>
              <a:rPr lang="en-US" altLang="zh-CN" dirty="0"/>
              <a:t>1</a:t>
            </a:r>
            <a:r>
              <a:rPr lang="zh-CN" altLang="en-US" dirty="0"/>
              <a:t>、当触发</a:t>
            </a:r>
            <a:r>
              <a:rPr lang="en-US" altLang="zh-CN" dirty="0"/>
              <a:t>checkpoint</a:t>
            </a:r>
            <a:r>
              <a:rPr lang="zh-CN" altLang="en-US" dirty="0"/>
              <a:t>操作条件时，</a:t>
            </a:r>
            <a:r>
              <a:rPr lang="en-US" altLang="zh-CN" dirty="0"/>
              <a:t>SNN</a:t>
            </a:r>
            <a:r>
              <a:rPr lang="zh-CN" altLang="en-US" dirty="0"/>
              <a:t>发送请求给</a:t>
            </a:r>
            <a:r>
              <a:rPr lang="en-US" altLang="zh-CN" dirty="0"/>
              <a:t>NN</a:t>
            </a:r>
            <a:r>
              <a:rPr lang="zh-CN" altLang="en-US" dirty="0"/>
              <a:t>滚动</a:t>
            </a:r>
            <a:r>
              <a:rPr lang="en-US" altLang="zh-CN" dirty="0"/>
              <a:t>edits log</a:t>
            </a:r>
            <a:r>
              <a:rPr lang="zh-CN" altLang="en-US" dirty="0"/>
              <a:t>。</a:t>
            </a:r>
            <a:endParaRPr lang="en-US" altLang="zh-CN" dirty="0"/>
          </a:p>
          <a:p>
            <a:pPr marL="0" indent="0">
              <a:buNone/>
            </a:pPr>
            <a:r>
              <a:rPr lang="zh-CN" altLang="en-US" dirty="0"/>
              <a:t>然后</a:t>
            </a:r>
            <a:r>
              <a:rPr lang="en-US" altLang="zh-CN" dirty="0"/>
              <a:t>NN</a:t>
            </a:r>
            <a:r>
              <a:rPr lang="zh-CN" altLang="en-US" dirty="0"/>
              <a:t>会生成一个新的编辑日志文件：</a:t>
            </a:r>
            <a:r>
              <a:rPr lang="en-US" altLang="zh-CN" dirty="0"/>
              <a:t>edits new</a:t>
            </a:r>
            <a:r>
              <a:rPr lang="zh-CN" altLang="en-US" dirty="0"/>
              <a:t>，便于记录后续操作记录。</a:t>
            </a:r>
          </a:p>
          <a:p>
            <a:pPr marL="0" indent="0">
              <a:buNone/>
            </a:pPr>
            <a:endParaRPr lang="zh-CN" altLang="en-US" dirty="0"/>
          </a:p>
        </p:txBody>
      </p:sp>
      <p:sp>
        <p:nvSpPr>
          <p:cNvPr id="5" name="标题 4"/>
          <p:cNvSpPr>
            <a:spLocks noGrp="1"/>
          </p:cNvSpPr>
          <p:nvPr>
            <p:ph type="title"/>
          </p:nvPr>
        </p:nvSpPr>
        <p:spPr/>
        <p:txBody>
          <a:bodyPr/>
          <a:lstStyle/>
          <a:p>
            <a:r>
              <a:rPr lang="en-US" altLang="zh-CN" dirty="0"/>
              <a:t>SecondaryNameNode</a:t>
            </a:r>
            <a:endParaRPr lang="zh-CN" altLang="en-US" dirty="0"/>
          </a:p>
        </p:txBody>
      </p:sp>
      <p:sp>
        <p:nvSpPr>
          <p:cNvPr id="6" name="文本占位符 5"/>
          <p:cNvSpPr>
            <a:spLocks noGrp="1"/>
          </p:cNvSpPr>
          <p:nvPr>
            <p:ph type="body" sz="quarter" idx="10"/>
          </p:nvPr>
        </p:nvSpPr>
        <p:spPr/>
        <p:txBody>
          <a:bodyPr/>
          <a:lstStyle/>
          <a:p>
            <a:r>
              <a:rPr lang="en-US" altLang="zh-CN" dirty="0"/>
              <a:t>SNN</a:t>
            </a:r>
            <a:r>
              <a:rPr lang="zh-CN" altLang="en-US" dirty="0"/>
              <a:t> </a:t>
            </a:r>
            <a:r>
              <a:rPr lang="en-US" altLang="zh-CN" dirty="0"/>
              <a:t>Checkpoint--</a:t>
            </a:r>
            <a:r>
              <a:rPr lang="zh-CN" altLang="en-US" dirty="0"/>
              <a:t>流程</a:t>
            </a:r>
          </a:p>
        </p:txBody>
      </p:sp>
      <p:pic>
        <p:nvPicPr>
          <p:cNvPr id="8" name="Picture 2" descr="浅谈Hadoop NameNode、SecondaryNameNode、CheckPoint Node、BackupNode | 一张假钞的真实世界"/>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370" y="2716040"/>
            <a:ext cx="6126377" cy="3920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69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1000"/>
                                        <p:tgtEl>
                                          <p:spTgt spid="7">
                                            <p:txEl>
                                              <p:pRg st="1" end="1"/>
                                            </p:txEl>
                                          </p:spTgt>
                                        </p:tgtEl>
                                      </p:cBhvr>
                                    </p:animEffect>
                                    <p:anim calcmode="lin" valueType="num">
                                      <p:cBhvr>
                                        <p:cTn id="13"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marL="0" indent="0">
              <a:buNone/>
            </a:pPr>
            <a:r>
              <a:rPr lang="en-US" altLang="zh-CN" dirty="0"/>
              <a:t>2</a:t>
            </a:r>
            <a:r>
              <a:rPr lang="zh-CN" altLang="en-US" dirty="0"/>
              <a:t>、</a:t>
            </a:r>
            <a:r>
              <a:rPr lang="en-US" altLang="zh-CN" dirty="0"/>
              <a:t>SNN</a:t>
            </a:r>
            <a:r>
              <a:rPr lang="zh-CN" altLang="en-US" dirty="0"/>
              <a:t>会将旧的</a:t>
            </a:r>
            <a:r>
              <a:rPr lang="en-US" altLang="zh-CN" dirty="0"/>
              <a:t>edits log</a:t>
            </a:r>
            <a:r>
              <a:rPr lang="zh-CN" altLang="en-US" dirty="0"/>
              <a:t>文件和上次</a:t>
            </a:r>
            <a:r>
              <a:rPr lang="en-US" altLang="zh-CN" dirty="0"/>
              <a:t>fsimage</a:t>
            </a:r>
            <a:r>
              <a:rPr lang="zh-CN" altLang="en-US" dirty="0"/>
              <a:t>复制到自己本地（使用</a:t>
            </a:r>
            <a:r>
              <a:rPr lang="en-US" altLang="zh-CN" dirty="0"/>
              <a:t>HTTP GET</a:t>
            </a:r>
            <a:r>
              <a:rPr lang="zh-CN" altLang="en-US" dirty="0"/>
              <a:t>方式）。</a:t>
            </a:r>
          </a:p>
          <a:p>
            <a:pPr marL="0" indent="0">
              <a:buNone/>
            </a:pPr>
            <a:endParaRPr lang="zh-CN" altLang="en-US" dirty="0"/>
          </a:p>
        </p:txBody>
      </p:sp>
      <p:sp>
        <p:nvSpPr>
          <p:cNvPr id="5" name="标题 4"/>
          <p:cNvSpPr>
            <a:spLocks noGrp="1"/>
          </p:cNvSpPr>
          <p:nvPr>
            <p:ph type="title"/>
          </p:nvPr>
        </p:nvSpPr>
        <p:spPr/>
        <p:txBody>
          <a:bodyPr/>
          <a:lstStyle/>
          <a:p>
            <a:r>
              <a:rPr lang="en-US" altLang="zh-CN" dirty="0"/>
              <a:t>SecondaryNameNode</a:t>
            </a:r>
            <a:endParaRPr lang="zh-CN" altLang="en-US" dirty="0"/>
          </a:p>
        </p:txBody>
      </p:sp>
      <p:sp>
        <p:nvSpPr>
          <p:cNvPr id="6" name="文本占位符 5"/>
          <p:cNvSpPr>
            <a:spLocks noGrp="1"/>
          </p:cNvSpPr>
          <p:nvPr>
            <p:ph type="body" sz="quarter" idx="10"/>
          </p:nvPr>
        </p:nvSpPr>
        <p:spPr/>
        <p:txBody>
          <a:bodyPr/>
          <a:lstStyle/>
          <a:p>
            <a:r>
              <a:rPr lang="en-US" altLang="zh-CN" dirty="0"/>
              <a:t>SNN</a:t>
            </a:r>
            <a:r>
              <a:rPr lang="zh-CN" altLang="en-US" dirty="0"/>
              <a:t> </a:t>
            </a:r>
            <a:r>
              <a:rPr lang="en-US" altLang="zh-CN" dirty="0"/>
              <a:t>Checkpoint--</a:t>
            </a:r>
            <a:r>
              <a:rPr lang="zh-CN" altLang="en-US" dirty="0"/>
              <a:t>流程</a:t>
            </a:r>
          </a:p>
        </p:txBody>
      </p:sp>
      <p:pic>
        <p:nvPicPr>
          <p:cNvPr id="8" name="Picture 2" descr="浅谈Hadoop NameNode、SecondaryNameNode、CheckPoint Node、BackupNode | 一张假钞的真实世界"/>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370" y="2716040"/>
            <a:ext cx="6126377" cy="3920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81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marL="0" indent="0">
              <a:buNone/>
            </a:pPr>
            <a:r>
              <a:rPr lang="en-US" altLang="zh-CN" dirty="0"/>
              <a:t>3</a:t>
            </a:r>
            <a:r>
              <a:rPr lang="zh-CN" altLang="en-US" dirty="0"/>
              <a:t>、</a:t>
            </a:r>
            <a:r>
              <a:rPr lang="en-US" altLang="zh-CN" dirty="0"/>
              <a:t>SNN</a:t>
            </a:r>
            <a:r>
              <a:rPr lang="zh-CN" altLang="en-US" dirty="0"/>
              <a:t>首先将</a:t>
            </a:r>
            <a:r>
              <a:rPr lang="en-US" altLang="zh-CN" dirty="0"/>
              <a:t>fsimage</a:t>
            </a:r>
            <a:r>
              <a:rPr lang="zh-CN" altLang="en-US" dirty="0"/>
              <a:t>载入到内存，然后一条一条地执行</a:t>
            </a:r>
            <a:r>
              <a:rPr lang="en-US" altLang="zh-CN" dirty="0"/>
              <a:t>edits</a:t>
            </a:r>
            <a:r>
              <a:rPr lang="zh-CN" altLang="en-US" dirty="0"/>
              <a:t>文件中的操作，使得内存中的</a:t>
            </a:r>
            <a:r>
              <a:rPr lang="en-US" altLang="zh-CN" dirty="0"/>
              <a:t>fsimage</a:t>
            </a:r>
            <a:r>
              <a:rPr lang="zh-CN" altLang="en-US" dirty="0"/>
              <a:t>不断更新，这个过程就是</a:t>
            </a:r>
            <a:r>
              <a:rPr lang="en-US" altLang="zh-CN" dirty="0"/>
              <a:t>edits</a:t>
            </a:r>
            <a:r>
              <a:rPr lang="zh-CN" altLang="en-US" dirty="0"/>
              <a:t>和</a:t>
            </a:r>
            <a:r>
              <a:rPr lang="en-US" altLang="zh-CN" dirty="0"/>
              <a:t>fsimage</a:t>
            </a:r>
            <a:r>
              <a:rPr lang="zh-CN" altLang="en-US" dirty="0"/>
              <a:t>文件合并。合并结束，</a:t>
            </a:r>
            <a:r>
              <a:rPr lang="en-US" altLang="zh-CN" dirty="0"/>
              <a:t>SNN</a:t>
            </a:r>
            <a:r>
              <a:rPr lang="zh-CN" altLang="en-US" dirty="0"/>
              <a:t>将内存中的数据</a:t>
            </a:r>
            <a:r>
              <a:rPr lang="en-US" altLang="zh-CN" dirty="0"/>
              <a:t>dump</a:t>
            </a:r>
            <a:r>
              <a:rPr lang="zh-CN" altLang="en-US" dirty="0"/>
              <a:t>生成一个新的</a:t>
            </a:r>
            <a:r>
              <a:rPr lang="en-US" altLang="zh-CN" dirty="0"/>
              <a:t>fsimage</a:t>
            </a:r>
            <a:r>
              <a:rPr lang="zh-CN" altLang="en-US" dirty="0"/>
              <a:t>文件。</a:t>
            </a:r>
          </a:p>
          <a:p>
            <a:pPr marL="0" indent="0">
              <a:buNone/>
            </a:pPr>
            <a:endParaRPr lang="zh-CN" altLang="en-US" dirty="0"/>
          </a:p>
        </p:txBody>
      </p:sp>
      <p:sp>
        <p:nvSpPr>
          <p:cNvPr id="5" name="标题 4"/>
          <p:cNvSpPr>
            <a:spLocks noGrp="1"/>
          </p:cNvSpPr>
          <p:nvPr>
            <p:ph type="title"/>
          </p:nvPr>
        </p:nvSpPr>
        <p:spPr/>
        <p:txBody>
          <a:bodyPr/>
          <a:lstStyle/>
          <a:p>
            <a:r>
              <a:rPr lang="en-US" altLang="zh-CN" dirty="0"/>
              <a:t>SecondaryNameNode</a:t>
            </a:r>
            <a:endParaRPr lang="zh-CN" altLang="en-US" dirty="0"/>
          </a:p>
        </p:txBody>
      </p:sp>
      <p:sp>
        <p:nvSpPr>
          <p:cNvPr id="6" name="文本占位符 5"/>
          <p:cNvSpPr>
            <a:spLocks noGrp="1"/>
          </p:cNvSpPr>
          <p:nvPr>
            <p:ph type="body" sz="quarter" idx="10"/>
          </p:nvPr>
        </p:nvSpPr>
        <p:spPr/>
        <p:txBody>
          <a:bodyPr/>
          <a:lstStyle/>
          <a:p>
            <a:r>
              <a:rPr lang="en-US" altLang="zh-CN" dirty="0"/>
              <a:t>SNN</a:t>
            </a:r>
            <a:r>
              <a:rPr lang="zh-CN" altLang="en-US" dirty="0"/>
              <a:t> </a:t>
            </a:r>
            <a:r>
              <a:rPr lang="en-US" altLang="zh-CN" dirty="0"/>
              <a:t>Checkpoint--</a:t>
            </a:r>
            <a:r>
              <a:rPr lang="zh-CN" altLang="en-US" dirty="0"/>
              <a:t>流程</a:t>
            </a:r>
          </a:p>
        </p:txBody>
      </p:sp>
      <p:pic>
        <p:nvPicPr>
          <p:cNvPr id="8" name="Picture 2" descr="浅谈Hadoop NameNode、SecondaryNameNode、CheckPoint Node、BackupNode | 一张假钞的真实世界"/>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370" y="2716040"/>
            <a:ext cx="6126377" cy="3920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09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marL="0" indent="0">
              <a:buNone/>
            </a:pPr>
            <a:r>
              <a:rPr lang="en-US" altLang="zh-CN" dirty="0"/>
              <a:t>4</a:t>
            </a:r>
            <a:r>
              <a:rPr lang="zh-CN" altLang="en-US" dirty="0"/>
              <a:t>、</a:t>
            </a:r>
            <a:r>
              <a:rPr lang="en-US" altLang="zh-CN" dirty="0"/>
              <a:t>SNN</a:t>
            </a:r>
            <a:r>
              <a:rPr lang="zh-CN" altLang="en-US" dirty="0"/>
              <a:t>将新生成的</a:t>
            </a:r>
            <a:r>
              <a:rPr lang="en-US" altLang="zh-CN" dirty="0"/>
              <a:t>Fsimage new</a:t>
            </a:r>
            <a:r>
              <a:rPr lang="zh-CN" altLang="en-US" dirty="0"/>
              <a:t>文件复制到</a:t>
            </a:r>
            <a:r>
              <a:rPr lang="en-US" altLang="zh-CN" dirty="0"/>
              <a:t>NN</a:t>
            </a:r>
            <a:r>
              <a:rPr lang="zh-CN" altLang="en-US" dirty="0"/>
              <a:t>节点。至此刚好是一个轮回，等待下一次</a:t>
            </a:r>
            <a:r>
              <a:rPr lang="en-US" altLang="zh-CN" dirty="0"/>
              <a:t>checkpoint</a:t>
            </a:r>
            <a:r>
              <a:rPr lang="zh-CN" altLang="en-US" dirty="0"/>
              <a:t>触发</a:t>
            </a:r>
            <a:r>
              <a:rPr lang="en-US" altLang="zh-CN" dirty="0"/>
              <a:t>SecondaryNameNode</a:t>
            </a:r>
            <a:r>
              <a:rPr lang="zh-CN" altLang="en-US" dirty="0"/>
              <a:t>进行工作，一直这样循环操作。</a:t>
            </a:r>
          </a:p>
          <a:p>
            <a:pPr marL="0" indent="0">
              <a:buNone/>
            </a:pPr>
            <a:endParaRPr lang="zh-CN" altLang="en-US" dirty="0"/>
          </a:p>
          <a:p>
            <a:pPr marL="0" indent="0">
              <a:buNone/>
            </a:pPr>
            <a:endParaRPr lang="zh-CN" altLang="en-US" dirty="0"/>
          </a:p>
        </p:txBody>
      </p:sp>
      <p:sp>
        <p:nvSpPr>
          <p:cNvPr id="5" name="标题 4"/>
          <p:cNvSpPr>
            <a:spLocks noGrp="1"/>
          </p:cNvSpPr>
          <p:nvPr>
            <p:ph type="title"/>
          </p:nvPr>
        </p:nvSpPr>
        <p:spPr/>
        <p:txBody>
          <a:bodyPr/>
          <a:lstStyle/>
          <a:p>
            <a:r>
              <a:rPr lang="en-US" altLang="zh-CN" dirty="0"/>
              <a:t>SecondaryNameNode</a:t>
            </a:r>
            <a:endParaRPr lang="zh-CN" altLang="en-US" dirty="0"/>
          </a:p>
        </p:txBody>
      </p:sp>
      <p:sp>
        <p:nvSpPr>
          <p:cNvPr id="6" name="文本占位符 5"/>
          <p:cNvSpPr>
            <a:spLocks noGrp="1"/>
          </p:cNvSpPr>
          <p:nvPr>
            <p:ph type="body" sz="quarter" idx="10"/>
          </p:nvPr>
        </p:nvSpPr>
        <p:spPr/>
        <p:txBody>
          <a:bodyPr/>
          <a:lstStyle/>
          <a:p>
            <a:r>
              <a:rPr lang="en-US" altLang="zh-CN" dirty="0"/>
              <a:t>SNN</a:t>
            </a:r>
            <a:r>
              <a:rPr lang="zh-CN" altLang="en-US" dirty="0"/>
              <a:t> </a:t>
            </a:r>
            <a:r>
              <a:rPr lang="en-US" altLang="zh-CN" dirty="0"/>
              <a:t>Checkpoint--</a:t>
            </a:r>
            <a:r>
              <a:rPr lang="zh-CN" altLang="en-US" dirty="0"/>
              <a:t>流程</a:t>
            </a:r>
          </a:p>
        </p:txBody>
      </p:sp>
      <p:pic>
        <p:nvPicPr>
          <p:cNvPr id="8" name="Picture 2" descr="浅谈Hadoop NameNode、SecondaryNameNode、CheckPoint Node、BackupNode | 一张假钞的真实世界"/>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370" y="2716040"/>
            <a:ext cx="6126377" cy="3920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75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core-site.xml</a:t>
            </a:r>
          </a:p>
          <a:p>
            <a:pPr marL="0" indent="0">
              <a:buNone/>
            </a:pPr>
            <a:r>
              <a:rPr lang="en-US" altLang="zh-CN" dirty="0" err="1"/>
              <a:t>dfs.namenode.checkpoint.period</a:t>
            </a:r>
            <a:r>
              <a:rPr lang="en-US" altLang="zh-CN" dirty="0"/>
              <a:t>=3600  //</a:t>
            </a:r>
            <a:r>
              <a:rPr lang="zh-CN" altLang="en-US" dirty="0"/>
              <a:t>两次连续的</a:t>
            </a:r>
            <a:r>
              <a:rPr lang="en-US" altLang="zh-CN" dirty="0"/>
              <a:t>checkpoint</a:t>
            </a:r>
            <a:r>
              <a:rPr lang="zh-CN" altLang="en-US" dirty="0"/>
              <a:t>之间的时间间隔。默认</a:t>
            </a:r>
            <a:r>
              <a:rPr lang="en-US" altLang="zh-CN" dirty="0"/>
              <a:t>1</a:t>
            </a:r>
            <a:r>
              <a:rPr lang="zh-CN" altLang="en-US" dirty="0"/>
              <a:t>小时</a:t>
            </a:r>
          </a:p>
          <a:p>
            <a:pPr marL="0" indent="0">
              <a:buNone/>
            </a:pPr>
            <a:r>
              <a:rPr lang="en-US" altLang="zh-CN" dirty="0" err="1"/>
              <a:t>dfs.namenode.checkpoint.txns</a:t>
            </a:r>
            <a:r>
              <a:rPr lang="en-US" altLang="zh-CN" dirty="0"/>
              <a:t>=1000000 //</a:t>
            </a:r>
            <a:r>
              <a:rPr lang="zh-CN" altLang="en-US" dirty="0"/>
              <a:t>最大没有执行</a:t>
            </a:r>
            <a:r>
              <a:rPr lang="en-US" altLang="zh-CN" dirty="0"/>
              <a:t>checkpoint</a:t>
            </a:r>
            <a:r>
              <a:rPr lang="zh-CN" altLang="en-US" dirty="0"/>
              <a:t>事务的数量，满足将强制执行紧急</a:t>
            </a:r>
            <a:r>
              <a:rPr lang="en-US" altLang="zh-CN" dirty="0"/>
              <a:t>checkpoint</a:t>
            </a:r>
            <a:r>
              <a:rPr lang="zh-CN" altLang="en-US" dirty="0"/>
              <a:t>，即使尚未达到检查点周期。默认</a:t>
            </a:r>
            <a:r>
              <a:rPr lang="en-US" altLang="zh-CN" dirty="0"/>
              <a:t>100</a:t>
            </a:r>
            <a:r>
              <a:rPr lang="zh-CN" altLang="en-US" dirty="0"/>
              <a:t>万事务数量。</a:t>
            </a:r>
          </a:p>
          <a:p>
            <a:pPr marL="0" indent="0">
              <a:buNone/>
            </a:pPr>
            <a:endParaRPr lang="zh-CN" altLang="en-US" dirty="0"/>
          </a:p>
        </p:txBody>
      </p:sp>
      <p:sp>
        <p:nvSpPr>
          <p:cNvPr id="5" name="标题 4"/>
          <p:cNvSpPr>
            <a:spLocks noGrp="1"/>
          </p:cNvSpPr>
          <p:nvPr>
            <p:ph type="title"/>
          </p:nvPr>
        </p:nvSpPr>
        <p:spPr/>
        <p:txBody>
          <a:bodyPr/>
          <a:lstStyle/>
          <a:p>
            <a:r>
              <a:rPr lang="en-US" altLang="zh-CN" dirty="0"/>
              <a:t>SecondaryNameNode</a:t>
            </a:r>
            <a:endParaRPr lang="zh-CN" altLang="en-US" dirty="0"/>
          </a:p>
        </p:txBody>
      </p:sp>
      <p:sp>
        <p:nvSpPr>
          <p:cNvPr id="6" name="文本占位符 5"/>
          <p:cNvSpPr>
            <a:spLocks noGrp="1"/>
          </p:cNvSpPr>
          <p:nvPr>
            <p:ph type="body" sz="quarter" idx="10"/>
          </p:nvPr>
        </p:nvSpPr>
        <p:spPr/>
        <p:txBody>
          <a:bodyPr/>
          <a:lstStyle/>
          <a:p>
            <a:r>
              <a:rPr lang="en-US" altLang="zh-CN" dirty="0"/>
              <a:t>SNN</a:t>
            </a:r>
            <a:r>
              <a:rPr lang="zh-CN" altLang="en-US" dirty="0"/>
              <a:t> </a:t>
            </a:r>
            <a:r>
              <a:rPr lang="en-US" altLang="zh-CN" dirty="0"/>
              <a:t>Checkpoint--</a:t>
            </a:r>
            <a:r>
              <a:rPr lang="zh-CN" altLang="en-US" dirty="0"/>
              <a:t>触发机制</a:t>
            </a:r>
          </a:p>
        </p:txBody>
      </p:sp>
    </p:spTree>
    <p:extLst>
      <p:ext uri="{BB962C8B-B14F-4D97-AF65-F5344CB8AC3E}">
        <p14:creationId xmlns:p14="http://schemas.microsoft.com/office/powerpoint/2010/main" val="13732143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元数据管理概述</a:t>
            </a:r>
            <a:endParaRPr lang="en-US" altLang="zh-CN" dirty="0">
              <a:solidFill>
                <a:schemeClr val="tx1"/>
              </a:solidFill>
            </a:endParaRPr>
          </a:p>
          <a:p>
            <a:r>
              <a:rPr lang="zh-CN" altLang="en-US" dirty="0">
                <a:solidFill>
                  <a:schemeClr val="tx1"/>
                </a:solidFill>
              </a:rPr>
              <a:t>元数据管理相关目录文件</a:t>
            </a:r>
            <a:endParaRPr lang="en-US" altLang="zh-CN" dirty="0">
              <a:solidFill>
                <a:schemeClr val="tx1"/>
              </a:solidFill>
            </a:endParaRPr>
          </a:p>
          <a:p>
            <a:r>
              <a:rPr lang="en-US" altLang="zh-CN" dirty="0">
                <a:solidFill>
                  <a:schemeClr val="tx1"/>
                </a:solidFill>
              </a:rPr>
              <a:t>SecondaryNameNode</a:t>
            </a:r>
          </a:p>
          <a:p>
            <a:r>
              <a:rPr lang="en-US" altLang="zh-CN" dirty="0">
                <a:solidFill>
                  <a:srgbClr val="FF0000"/>
                </a:solidFill>
              </a:rPr>
              <a:t>NameNode</a:t>
            </a:r>
            <a:r>
              <a:rPr lang="zh-CN" altLang="en-US" dirty="0">
                <a:solidFill>
                  <a:srgbClr val="FF0000"/>
                </a:solidFill>
              </a:rPr>
              <a:t>元数据恢复</a:t>
            </a:r>
            <a:endParaRPr lang="en-US" altLang="zh-CN" dirty="0">
              <a:solidFill>
                <a:srgbClr val="FF0000"/>
              </a:solidFill>
            </a:endParaRPr>
          </a:p>
        </p:txBody>
      </p:sp>
    </p:spTree>
    <p:extLst>
      <p:ext uri="{BB962C8B-B14F-4D97-AF65-F5344CB8AC3E}">
        <p14:creationId xmlns:p14="http://schemas.microsoft.com/office/powerpoint/2010/main" val="29136467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namenode</a:t>
            </a:r>
            <a:r>
              <a:rPr lang="zh-CN" altLang="en-US" dirty="0"/>
              <a:t>元数据存储目录由参数：</a:t>
            </a:r>
            <a:r>
              <a:rPr lang="en-US" altLang="zh-CN" dirty="0" err="1"/>
              <a:t>dfs.namenode.name.dir</a:t>
            </a:r>
            <a:r>
              <a:rPr lang="zh-CN" altLang="en-US" dirty="0"/>
              <a:t>指定。</a:t>
            </a:r>
          </a:p>
          <a:p>
            <a:r>
              <a:rPr lang="en-US" altLang="zh-CN" b="1" dirty="0" err="1">
                <a:solidFill>
                  <a:srgbClr val="FF0000"/>
                </a:solidFill>
              </a:rPr>
              <a:t>dfs.namenode.name.dir</a:t>
            </a:r>
            <a:r>
              <a:rPr lang="zh-CN" altLang="en-US" b="1" dirty="0">
                <a:solidFill>
                  <a:srgbClr val="FF0000"/>
                </a:solidFill>
              </a:rPr>
              <a:t>属性可以配置多个目录</a:t>
            </a:r>
            <a:r>
              <a:rPr lang="zh-CN" altLang="en-US" dirty="0"/>
              <a:t>，各个目录存储的文件结构和内容都完全一样，相当于备份，这样做的好处是当其中一个目录损坏了，也不会影响到</a:t>
            </a:r>
            <a:r>
              <a:rPr lang="en-US" altLang="zh-CN" dirty="0"/>
              <a:t>hadoop</a:t>
            </a:r>
            <a:r>
              <a:rPr lang="zh-CN" altLang="en-US" dirty="0"/>
              <a:t>的元数据，特别是当其中一个目录是</a:t>
            </a:r>
            <a:r>
              <a:rPr lang="en-US" altLang="zh-CN" dirty="0"/>
              <a:t>NFS</a:t>
            </a:r>
            <a:r>
              <a:rPr lang="zh-CN" altLang="en-US" dirty="0"/>
              <a:t>（网络文件系统</a:t>
            </a:r>
            <a:r>
              <a:rPr lang="en-US" altLang="zh-CN" dirty="0"/>
              <a:t>Network File System</a:t>
            </a:r>
            <a:r>
              <a:rPr lang="zh-CN" altLang="en-US" dirty="0"/>
              <a:t>，</a:t>
            </a:r>
            <a:r>
              <a:rPr lang="en-US" altLang="zh-CN" dirty="0"/>
              <a:t>NFS</a:t>
            </a:r>
            <a:r>
              <a:rPr lang="zh-CN" altLang="en-US" dirty="0"/>
              <a:t>）之上，即使你这台机器损坏了，元数据也得到保存。</a:t>
            </a:r>
          </a:p>
          <a:p>
            <a:pPr marL="0" indent="0">
              <a:buNone/>
            </a:pPr>
            <a:endParaRPr lang="zh-CN" altLang="en-US" dirty="0"/>
          </a:p>
        </p:txBody>
      </p:sp>
      <p:sp>
        <p:nvSpPr>
          <p:cNvPr id="5" name="标题 4"/>
          <p:cNvSpPr>
            <a:spLocks noGrp="1"/>
          </p:cNvSpPr>
          <p:nvPr>
            <p:ph type="title"/>
          </p:nvPr>
        </p:nvSpPr>
        <p:spPr/>
        <p:txBody>
          <a:bodyPr/>
          <a:lstStyle/>
          <a:p>
            <a:r>
              <a:rPr lang="en-US" altLang="zh-CN" dirty="0"/>
              <a:t>NameNode</a:t>
            </a:r>
            <a:r>
              <a:rPr lang="zh-CN" altLang="en-US" dirty="0"/>
              <a:t>元数据恢复</a:t>
            </a:r>
          </a:p>
        </p:txBody>
      </p:sp>
      <p:sp>
        <p:nvSpPr>
          <p:cNvPr id="6" name="文本占位符 5"/>
          <p:cNvSpPr>
            <a:spLocks noGrp="1"/>
          </p:cNvSpPr>
          <p:nvPr>
            <p:ph type="body" sz="quarter" idx="10"/>
          </p:nvPr>
        </p:nvSpPr>
        <p:spPr/>
        <p:txBody>
          <a:bodyPr/>
          <a:lstStyle/>
          <a:p>
            <a:r>
              <a:rPr lang="en-US" altLang="zh-CN" dirty="0"/>
              <a:t>NameNode</a:t>
            </a:r>
            <a:r>
              <a:rPr lang="zh-CN" altLang="en-US" dirty="0"/>
              <a:t>存储多目录</a:t>
            </a:r>
          </a:p>
        </p:txBody>
      </p:sp>
    </p:spTree>
    <p:extLst>
      <p:ext uri="{BB962C8B-B14F-4D97-AF65-F5344CB8AC3E}">
        <p14:creationId xmlns:p14="http://schemas.microsoft.com/office/powerpoint/2010/main" val="27347063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SecondaryNameNode</a:t>
            </a:r>
            <a:r>
              <a:rPr lang="zh-CN" altLang="en-US" dirty="0"/>
              <a:t>在</a:t>
            </a:r>
            <a:r>
              <a:rPr lang="en-US" altLang="zh-CN" dirty="0"/>
              <a:t>checkpoint</a:t>
            </a:r>
            <a:r>
              <a:rPr lang="zh-CN" altLang="en-US" dirty="0"/>
              <a:t>的时候会将</a:t>
            </a:r>
            <a:r>
              <a:rPr lang="en-US" altLang="zh-CN" dirty="0"/>
              <a:t>fsimage</a:t>
            </a:r>
            <a:r>
              <a:rPr lang="zh-CN" altLang="en-US" dirty="0"/>
              <a:t>和</a:t>
            </a:r>
            <a:r>
              <a:rPr lang="en-US" altLang="zh-CN" dirty="0"/>
              <a:t>edits log</a:t>
            </a:r>
            <a:r>
              <a:rPr lang="zh-CN" altLang="en-US" dirty="0"/>
              <a:t>下载到自己的本机上本地存储目录下。并且在</a:t>
            </a:r>
            <a:r>
              <a:rPr lang="en-US" altLang="zh-CN" dirty="0"/>
              <a:t>checkpoint</a:t>
            </a:r>
            <a:r>
              <a:rPr lang="zh-CN" altLang="en-US" dirty="0"/>
              <a:t>之后也不会进行删除。</a:t>
            </a:r>
          </a:p>
          <a:p>
            <a:r>
              <a:rPr lang="zh-CN" altLang="en-US" dirty="0"/>
              <a:t>如果</a:t>
            </a:r>
            <a:r>
              <a:rPr lang="en-US" altLang="zh-CN" dirty="0"/>
              <a:t>NameNode</a:t>
            </a:r>
            <a:r>
              <a:rPr lang="zh-CN" altLang="en-US" dirty="0"/>
              <a:t>中的</a:t>
            </a:r>
            <a:r>
              <a:rPr lang="en-US" altLang="zh-CN" dirty="0"/>
              <a:t>fsimage</a:t>
            </a:r>
            <a:r>
              <a:rPr lang="zh-CN" altLang="en-US" dirty="0"/>
              <a:t>真的出问题了，还是可以用</a:t>
            </a:r>
            <a:r>
              <a:rPr lang="en-US" altLang="zh-CN" dirty="0" err="1"/>
              <a:t>SecondaryNamenode</a:t>
            </a:r>
            <a:r>
              <a:rPr lang="zh-CN" altLang="en-US" dirty="0"/>
              <a:t>中的</a:t>
            </a:r>
            <a:r>
              <a:rPr lang="en-US" altLang="zh-CN" dirty="0"/>
              <a:t>fsimage</a:t>
            </a:r>
            <a:r>
              <a:rPr lang="zh-CN" altLang="en-US" dirty="0"/>
              <a:t>替换一下</a:t>
            </a:r>
            <a:r>
              <a:rPr lang="en-US" altLang="zh-CN" dirty="0"/>
              <a:t>NameNode</a:t>
            </a:r>
            <a:r>
              <a:rPr lang="zh-CN" altLang="en-US" dirty="0"/>
              <a:t>上的</a:t>
            </a:r>
            <a:r>
              <a:rPr lang="en-US" altLang="zh-CN" dirty="0"/>
              <a:t>fsimage</a:t>
            </a:r>
            <a:r>
              <a:rPr lang="zh-CN" altLang="en-US" dirty="0"/>
              <a:t>，虽然已经不是最新的</a:t>
            </a:r>
            <a:r>
              <a:rPr lang="en-US" altLang="zh-CN" dirty="0"/>
              <a:t>fsimage</a:t>
            </a:r>
            <a:r>
              <a:rPr lang="zh-CN" altLang="en-US" dirty="0"/>
              <a:t>，但是我们可以将损失减小到最少！</a:t>
            </a:r>
          </a:p>
          <a:p>
            <a:pPr marL="0" indent="0">
              <a:buNone/>
            </a:pPr>
            <a:endParaRPr lang="zh-CN" altLang="en-US" dirty="0"/>
          </a:p>
        </p:txBody>
      </p:sp>
      <p:sp>
        <p:nvSpPr>
          <p:cNvPr id="5" name="标题 4"/>
          <p:cNvSpPr>
            <a:spLocks noGrp="1"/>
          </p:cNvSpPr>
          <p:nvPr>
            <p:ph type="title"/>
          </p:nvPr>
        </p:nvSpPr>
        <p:spPr/>
        <p:txBody>
          <a:bodyPr/>
          <a:lstStyle/>
          <a:p>
            <a:r>
              <a:rPr lang="en-US" altLang="zh-CN" dirty="0"/>
              <a:t>NameNode</a:t>
            </a:r>
            <a:r>
              <a:rPr lang="zh-CN" altLang="en-US" dirty="0"/>
              <a:t>元数据恢复</a:t>
            </a:r>
          </a:p>
        </p:txBody>
      </p:sp>
      <p:sp>
        <p:nvSpPr>
          <p:cNvPr id="6" name="文本占位符 5"/>
          <p:cNvSpPr>
            <a:spLocks noGrp="1"/>
          </p:cNvSpPr>
          <p:nvPr>
            <p:ph type="body" sz="quarter" idx="10"/>
          </p:nvPr>
        </p:nvSpPr>
        <p:spPr/>
        <p:txBody>
          <a:bodyPr/>
          <a:lstStyle/>
          <a:p>
            <a:r>
              <a:rPr lang="zh-CN" altLang="en-US" dirty="0"/>
              <a:t>从</a:t>
            </a:r>
            <a:r>
              <a:rPr lang="en-US" altLang="zh-CN" dirty="0"/>
              <a:t>SecondaryNameNode</a:t>
            </a:r>
            <a:r>
              <a:rPr lang="zh-CN" altLang="en-US" dirty="0"/>
              <a:t>恢复</a:t>
            </a:r>
          </a:p>
        </p:txBody>
      </p:sp>
      <p:pic>
        <p:nvPicPr>
          <p:cNvPr id="8" name="图片 7"/>
          <p:cNvPicPr/>
          <p:nvPr/>
        </p:nvPicPr>
        <p:blipFill>
          <a:blip r:embed="rId2"/>
          <a:stretch>
            <a:fillRect/>
          </a:stretch>
        </p:blipFill>
        <p:spPr>
          <a:xfrm>
            <a:off x="2018664" y="3346132"/>
            <a:ext cx="7826375" cy="2871788"/>
          </a:xfrm>
          <a:prstGeom prst="rect">
            <a:avLst/>
          </a:prstGeom>
          <a:ln>
            <a:solidFill>
              <a:schemeClr val="accent1"/>
            </a:solidFill>
          </a:ln>
        </p:spPr>
      </p:pic>
    </p:spTree>
    <p:extLst>
      <p:ext uri="{BB962C8B-B14F-4D97-AF65-F5344CB8AC3E}">
        <p14:creationId xmlns:p14="http://schemas.microsoft.com/office/powerpoint/2010/main" val="3790874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dirty="0"/>
              <a:t>问题：</a:t>
            </a:r>
            <a:r>
              <a:rPr lang="zh-CN" altLang="en-US" dirty="0">
                <a:solidFill>
                  <a:schemeClr val="tx1"/>
                </a:solidFill>
              </a:rPr>
              <a:t>数据量大，单机存储遇到瓶颈</a:t>
            </a:r>
            <a:endParaRPr lang="en-US" altLang="zh-CN" dirty="0">
              <a:solidFill>
                <a:schemeClr val="tx1"/>
              </a:solidFill>
            </a:endParaRPr>
          </a:p>
          <a:p>
            <a:r>
              <a:rPr lang="zh-CN" altLang="en-US" dirty="0">
                <a:solidFill>
                  <a:schemeClr val="tx1"/>
                </a:solidFill>
              </a:rPr>
              <a:t>解决：</a:t>
            </a:r>
            <a:endParaRPr lang="en-US" altLang="zh-CN" dirty="0">
              <a:solidFill>
                <a:schemeClr val="tx1"/>
              </a:solidFill>
            </a:endParaRPr>
          </a:p>
          <a:p>
            <a:pPr marL="361950" indent="-19050">
              <a:buNone/>
            </a:pPr>
            <a:r>
              <a:rPr lang="zh-CN" altLang="en-US" dirty="0">
                <a:solidFill>
                  <a:schemeClr val="tx1"/>
                </a:solidFill>
              </a:rPr>
              <a:t>单</a:t>
            </a:r>
            <a:r>
              <a:rPr lang="zh-CN" altLang="zh-CN" dirty="0"/>
              <a:t>机纵向扩展</a:t>
            </a:r>
            <a:r>
              <a:rPr lang="zh-CN" altLang="en-US" dirty="0"/>
              <a:t>：</a:t>
            </a:r>
            <a:r>
              <a:rPr lang="zh-CN" altLang="zh-CN" dirty="0"/>
              <a:t>磁盘不够加磁盘</a:t>
            </a:r>
            <a:r>
              <a:rPr lang="zh-CN" altLang="en-US" dirty="0"/>
              <a:t>，有上限瓶颈限制</a:t>
            </a:r>
            <a:endParaRPr lang="en-US" altLang="zh-CN" dirty="0"/>
          </a:p>
          <a:p>
            <a:pPr marL="361950" indent="-19050">
              <a:buNone/>
            </a:pPr>
            <a:r>
              <a:rPr lang="zh-CN" altLang="en-US" dirty="0">
                <a:solidFill>
                  <a:srgbClr val="B70006"/>
                </a:solidFill>
              </a:rPr>
              <a:t>多机横向扩展</a:t>
            </a:r>
            <a:r>
              <a:rPr lang="zh-CN" altLang="en-US" dirty="0"/>
              <a:t>：机器不够加机器，理论上</a:t>
            </a:r>
            <a:r>
              <a:rPr lang="zh-CN" altLang="en-US" dirty="0">
                <a:solidFill>
                  <a:srgbClr val="AD2B26"/>
                </a:solidFill>
              </a:rPr>
              <a:t>无限扩展</a:t>
            </a:r>
            <a:endParaRPr lang="en-US" altLang="zh-CN" dirty="0">
              <a:solidFill>
                <a:srgbClr val="AD2B26"/>
              </a:solidFill>
            </a:endParaRPr>
          </a:p>
        </p:txBody>
      </p:sp>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zh-CN" altLang="en-US" dirty="0"/>
              <a:t>分布式文件系统</a:t>
            </a:r>
            <a:endParaRPr kumimoji="1" lang="zh-CN" altLang="en-US" dirty="0"/>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lang="zh-CN" altLang="en-US" dirty="0">
                <a:solidFill>
                  <a:srgbClr val="262626"/>
                </a:solidFill>
                <a:sym typeface="+mn-ea"/>
              </a:rPr>
              <a:t>一、分布式存储的优点</a:t>
            </a:r>
            <a:endParaRPr kumimoji="1" lang="zh-CN" altLang="en-US" dirty="0"/>
          </a:p>
        </p:txBody>
      </p:sp>
      <p:sp>
        <p:nvSpPr>
          <p:cNvPr id="10" name="文本框 9"/>
          <p:cNvSpPr txBox="1"/>
          <p:nvPr/>
        </p:nvSpPr>
        <p:spPr>
          <a:xfrm>
            <a:off x="11411372" y="5525853"/>
            <a:ext cx="621065" cy="369332"/>
          </a:xfrm>
          <a:prstGeom prst="rect">
            <a:avLst/>
          </a:prstGeom>
          <a:noFill/>
        </p:spPr>
        <p:txBody>
          <a:bodyPr wrap="square" rtlCol="0">
            <a:spAutoFit/>
          </a:bodyPr>
          <a:lstStyle/>
          <a:p>
            <a:pPr fontAlgn="auto">
              <a:spcBef>
                <a:spcPts val="0"/>
              </a:spcBef>
              <a:spcAft>
                <a:spcPts val="0"/>
              </a:spcAft>
            </a:pPr>
            <a:r>
              <a:rPr lang="en-US" altLang="zh-CN" dirty="0">
                <a:solidFill>
                  <a:schemeClr val="tx1">
                    <a:lumMod val="65000"/>
                    <a:lumOff val="35000"/>
                  </a:schemeClr>
                </a:solidFill>
                <a:ea typeface="Alibaba PuHuiTi B"/>
              </a:rPr>
              <a:t>…...</a:t>
            </a:r>
            <a:endParaRPr lang="zh-CN" altLang="en-US" dirty="0">
              <a:solidFill>
                <a:schemeClr val="tx1">
                  <a:lumMod val="65000"/>
                  <a:lumOff val="35000"/>
                </a:schemeClr>
              </a:solidFill>
              <a:ea typeface="Alibaba PuHuiTi B"/>
            </a:endParaRPr>
          </a:p>
        </p:txBody>
      </p:sp>
      <p:sp>
        <p:nvSpPr>
          <p:cNvPr id="12" name="流程图: 磁盘 11"/>
          <p:cNvSpPr/>
          <p:nvPr/>
        </p:nvSpPr>
        <p:spPr>
          <a:xfrm>
            <a:off x="710880" y="4192740"/>
            <a:ext cx="1689371" cy="1672968"/>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a typeface="阿里巴巴普惠体" panose="00020600040101010101"/>
              </a:rPr>
              <a:t>单机存储</a:t>
            </a:r>
          </a:p>
        </p:txBody>
      </p:sp>
      <p:sp>
        <p:nvSpPr>
          <p:cNvPr id="14" name="上箭头 13"/>
          <p:cNvSpPr/>
          <p:nvPr/>
        </p:nvSpPr>
        <p:spPr>
          <a:xfrm>
            <a:off x="3125948" y="4557763"/>
            <a:ext cx="315228" cy="1015800"/>
          </a:xfrm>
          <a:prstGeom prst="up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5" name="流程图: 磁盘 14"/>
          <p:cNvSpPr/>
          <p:nvPr/>
        </p:nvSpPr>
        <p:spPr>
          <a:xfrm>
            <a:off x="4766294" y="4313741"/>
            <a:ext cx="1689371" cy="1672968"/>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a typeface="阿里巴巴普惠体" panose="00020600040101010101"/>
              </a:rPr>
              <a:t>多机</a:t>
            </a:r>
            <a:endParaRPr lang="zh-CN" altLang="en-US" dirty="0"/>
          </a:p>
        </p:txBody>
      </p:sp>
      <p:sp>
        <p:nvSpPr>
          <p:cNvPr id="16" name="流程图: 磁盘 15"/>
          <p:cNvSpPr/>
          <p:nvPr/>
        </p:nvSpPr>
        <p:spPr>
          <a:xfrm>
            <a:off x="7027623" y="4313741"/>
            <a:ext cx="1689371" cy="1672968"/>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a typeface="阿里巴巴普惠体" panose="00020600040101010101"/>
              </a:rPr>
              <a:t>分布式</a:t>
            </a:r>
            <a:endParaRPr lang="zh-CN" altLang="en-US" dirty="0"/>
          </a:p>
        </p:txBody>
      </p:sp>
      <p:sp>
        <p:nvSpPr>
          <p:cNvPr id="17" name="流程图: 磁盘 16"/>
          <p:cNvSpPr/>
          <p:nvPr/>
        </p:nvSpPr>
        <p:spPr>
          <a:xfrm>
            <a:off x="9288952" y="4313741"/>
            <a:ext cx="1689371" cy="1672968"/>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a typeface="阿里巴巴普惠体" panose="00020600040101010101"/>
              </a:rPr>
              <a:t>存储</a:t>
            </a:r>
          </a:p>
        </p:txBody>
      </p:sp>
      <p:sp>
        <p:nvSpPr>
          <p:cNvPr id="13" name="上箭头 12"/>
          <p:cNvSpPr/>
          <p:nvPr/>
        </p:nvSpPr>
        <p:spPr>
          <a:xfrm rot="5400000">
            <a:off x="7764384" y="3428987"/>
            <a:ext cx="315228" cy="1015800"/>
          </a:xfrm>
          <a:prstGeom prst="up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2858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mph" presetSubtype="0" fill="hold" grpId="0" nodeType="clickEffect">
                                  <p:stCondLst>
                                    <p:cond delay="0"/>
                                  </p:stCondLst>
                                  <p:childTnLst>
                                    <p:animScale>
                                      <p:cBhvr>
                                        <p:cTn id="13" dur="2000" fill="hold"/>
                                        <p:tgtEl>
                                          <p:spTgt spid="12"/>
                                        </p:tgtEl>
                                      </p:cBhvr>
                                      <p:by x="150000" y="150000"/>
                                    </p:animScale>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5">
                                            <p:txEl>
                                              <p:pRg st="0" end="0"/>
                                            </p:txEl>
                                          </p:spTgt>
                                        </p:tgtEl>
                                        <p:attrNameLst>
                                          <p:attrName>style.visibility</p:attrName>
                                        </p:attrNameLst>
                                      </p:cBhvr>
                                      <p:to>
                                        <p:strVal val="visible"/>
                                      </p:to>
                                    </p:set>
                                    <p:animEffect transition="in" filter="fade">
                                      <p:cBhvr>
                                        <p:cTn id="46" dur="1000"/>
                                        <p:tgtEl>
                                          <p:spTgt spid="15">
                                            <p:txEl>
                                              <p:pRg st="0" end="0"/>
                                            </p:txEl>
                                          </p:spTgt>
                                        </p:tgtEl>
                                      </p:cBhvr>
                                    </p:animEffect>
                                    <p:anim calcmode="lin" valueType="num">
                                      <p:cBhvr>
                                        <p:cTn id="4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48" dur="1000" fill="hold"/>
                                        <p:tgtEl>
                                          <p:spTgt spid="15">
                                            <p:txEl>
                                              <p:pRg st="0" end="0"/>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7">
                                            <p:txEl>
                                              <p:pRg st="0" end="0"/>
                                            </p:txEl>
                                          </p:spTgt>
                                        </p:tgtEl>
                                        <p:attrNameLst>
                                          <p:attrName>style.visibility</p:attrName>
                                        </p:attrNameLst>
                                      </p:cBhvr>
                                      <p:to>
                                        <p:strVal val="visible"/>
                                      </p:to>
                                    </p:set>
                                    <p:animEffect transition="in" filter="fade">
                                      <p:cBhvr>
                                        <p:cTn id="51" dur="1000"/>
                                        <p:tgtEl>
                                          <p:spTgt spid="17">
                                            <p:txEl>
                                              <p:pRg st="0" end="0"/>
                                            </p:txEl>
                                          </p:spTgt>
                                        </p:tgtEl>
                                      </p:cBhvr>
                                    </p:animEffect>
                                    <p:anim calcmode="lin" valueType="num">
                                      <p:cBhvr>
                                        <p:cTn id="52"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53"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6">
                                            <p:txEl>
                                              <p:pRg st="0" end="0"/>
                                            </p:txEl>
                                          </p:spTgt>
                                        </p:tgtEl>
                                        <p:attrNameLst>
                                          <p:attrName>style.visibility</p:attrName>
                                        </p:attrNameLst>
                                      </p:cBhvr>
                                      <p:to>
                                        <p:strVal val="visible"/>
                                      </p:to>
                                    </p:set>
                                    <p:animEffect transition="in" filter="fade">
                                      <p:cBhvr>
                                        <p:cTn id="56" dur="1000"/>
                                        <p:tgtEl>
                                          <p:spTgt spid="16">
                                            <p:txEl>
                                              <p:pRg st="0" end="0"/>
                                            </p:txEl>
                                          </p:spTgt>
                                        </p:tgtEl>
                                      </p:cBhvr>
                                    </p:animEffect>
                                    <p:anim calcmode="lin" valueType="num">
                                      <p:cBhvr>
                                        <p:cTn id="57"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4" grpId="0" animBg="1"/>
      <p:bldP spid="16" grpId="0" animBg="1"/>
      <p:bldP spid="17" grpId="0" animBg="1"/>
      <p:bldP spid="13"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dirty="0"/>
              <a:t>HDFS</a:t>
            </a:r>
            <a:r>
              <a:rPr kumimoji="1" lang="zh-CN" altLang="en-US" dirty="0"/>
              <a:t>安全模式</a:t>
            </a: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06</a:t>
            </a:r>
            <a:endParaRPr kumimoji="1" lang="zh-CN" altLang="en-US" dirty="0"/>
          </a:p>
        </p:txBody>
      </p:sp>
    </p:spTree>
    <p:extLst>
      <p:ext uri="{BB962C8B-B14F-4D97-AF65-F5344CB8AC3E}">
        <p14:creationId xmlns:p14="http://schemas.microsoft.com/office/powerpoint/2010/main" val="365399450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rgbClr val="FF0000"/>
                </a:solidFill>
              </a:rPr>
              <a:t>场景：安全模式现象探究</a:t>
            </a:r>
            <a:endParaRPr lang="en-US" altLang="zh-CN" dirty="0">
              <a:solidFill>
                <a:srgbClr val="FF0000"/>
              </a:solidFill>
            </a:endParaRPr>
          </a:p>
          <a:p>
            <a:r>
              <a:rPr lang="zh-CN" altLang="en-US" dirty="0">
                <a:solidFill>
                  <a:schemeClr val="tx1"/>
                </a:solidFill>
              </a:rPr>
              <a:t>安全模式概述</a:t>
            </a:r>
            <a:endParaRPr lang="en-US" altLang="zh-CN" dirty="0">
              <a:solidFill>
                <a:schemeClr val="tx1"/>
              </a:solidFill>
            </a:endParaRPr>
          </a:p>
          <a:p>
            <a:r>
              <a:rPr lang="zh-CN" altLang="en-US" dirty="0">
                <a:solidFill>
                  <a:schemeClr val="tx1"/>
                </a:solidFill>
              </a:rPr>
              <a:t>安全模式自动进入离开</a:t>
            </a:r>
            <a:endParaRPr lang="en-US" altLang="zh-CN" dirty="0">
              <a:solidFill>
                <a:schemeClr val="tx1"/>
              </a:solidFill>
            </a:endParaRPr>
          </a:p>
          <a:p>
            <a:r>
              <a:rPr lang="zh-CN" altLang="en-US" dirty="0">
                <a:solidFill>
                  <a:schemeClr val="tx1"/>
                </a:solidFill>
              </a:rPr>
              <a:t>安全模式手动进入离开</a:t>
            </a:r>
            <a:endParaRPr lang="en-US" altLang="zh-CN" dirty="0">
              <a:solidFill>
                <a:schemeClr val="tx1"/>
              </a:solidFill>
            </a:endParaRPr>
          </a:p>
        </p:txBody>
      </p:sp>
    </p:spTree>
    <p:extLst>
      <p:ext uri="{BB962C8B-B14F-4D97-AF65-F5344CB8AC3E}">
        <p14:creationId xmlns:p14="http://schemas.microsoft.com/office/powerpoint/2010/main" val="10631581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HDFS</a:t>
            </a:r>
            <a:r>
              <a:rPr lang="zh-CN" altLang="en-US" dirty="0"/>
              <a:t>集群在停机状态下，使用</a:t>
            </a:r>
            <a:r>
              <a:rPr lang="en-US" altLang="zh-CN" dirty="0"/>
              <a:t>hdfs –daemon</a:t>
            </a:r>
            <a:r>
              <a:rPr lang="zh-CN" altLang="en-US" dirty="0"/>
              <a:t>命令逐个进程启动集群，观察现象。</a:t>
            </a:r>
            <a:endParaRPr lang="en-US" altLang="zh-CN" dirty="0"/>
          </a:p>
          <a:p>
            <a:r>
              <a:rPr lang="zh-CN" altLang="en-US" dirty="0"/>
              <a:t>首先启动</a:t>
            </a:r>
            <a:r>
              <a:rPr lang="en-US" altLang="zh-CN" dirty="0"/>
              <a:t>namenode</a:t>
            </a:r>
          </a:p>
          <a:p>
            <a:endParaRPr lang="en-US" altLang="zh-CN" dirty="0"/>
          </a:p>
          <a:p>
            <a:r>
              <a:rPr lang="zh-CN" altLang="en-US" dirty="0"/>
              <a:t>只启动</a:t>
            </a:r>
            <a:r>
              <a:rPr lang="en-US" altLang="zh-CN" dirty="0"/>
              <a:t>namenode</a:t>
            </a:r>
            <a:r>
              <a:rPr lang="zh-CN" altLang="en-US" dirty="0"/>
              <a:t>发现集群</a:t>
            </a:r>
            <a:r>
              <a:rPr lang="zh-CN" altLang="en-US" dirty="0">
                <a:solidFill>
                  <a:srgbClr val="FF0000"/>
                </a:solidFill>
              </a:rPr>
              <a:t>可以查看目录结构但是无法新增目录。</a:t>
            </a:r>
          </a:p>
        </p:txBody>
      </p:sp>
      <p:sp>
        <p:nvSpPr>
          <p:cNvPr id="5" name="标题 4"/>
          <p:cNvSpPr>
            <a:spLocks noGrp="1"/>
          </p:cNvSpPr>
          <p:nvPr>
            <p:ph type="title"/>
          </p:nvPr>
        </p:nvSpPr>
        <p:spPr/>
        <p:txBody>
          <a:bodyPr/>
          <a:lstStyle/>
          <a:p>
            <a:r>
              <a:rPr lang="en-US" altLang="zh-CN" dirty="0"/>
              <a:t>HDFS NAMENODE</a:t>
            </a:r>
            <a:r>
              <a:rPr lang="zh-CN" altLang="en-US" dirty="0"/>
              <a:t>安全模式</a:t>
            </a:r>
          </a:p>
        </p:txBody>
      </p:sp>
      <p:sp>
        <p:nvSpPr>
          <p:cNvPr id="6" name="文本占位符 5"/>
          <p:cNvSpPr>
            <a:spLocks noGrp="1"/>
          </p:cNvSpPr>
          <p:nvPr>
            <p:ph type="body" sz="quarter" idx="10"/>
          </p:nvPr>
        </p:nvSpPr>
        <p:spPr/>
        <p:txBody>
          <a:bodyPr/>
          <a:lstStyle/>
          <a:p>
            <a:r>
              <a:rPr lang="zh-CN" altLang="en-US" dirty="0"/>
              <a:t>场景：安全模式现象探究</a:t>
            </a:r>
            <a:r>
              <a:rPr lang="en-US" altLang="zh-CN" dirty="0"/>
              <a:t>--Step1</a:t>
            </a:r>
            <a:endParaRPr lang="zh-CN" altLang="en-US" dirty="0"/>
          </a:p>
        </p:txBody>
      </p:sp>
      <p:pic>
        <p:nvPicPr>
          <p:cNvPr id="8" name="图片 7"/>
          <p:cNvPicPr/>
          <p:nvPr/>
        </p:nvPicPr>
        <p:blipFill>
          <a:blip r:embed="rId2"/>
          <a:stretch>
            <a:fillRect/>
          </a:stretch>
        </p:blipFill>
        <p:spPr>
          <a:xfrm>
            <a:off x="3312105" y="3910654"/>
            <a:ext cx="5695950" cy="1443990"/>
          </a:xfrm>
          <a:prstGeom prst="rect">
            <a:avLst/>
          </a:prstGeom>
        </p:spPr>
      </p:pic>
      <p:sp>
        <p:nvSpPr>
          <p:cNvPr id="9" name="TextBox 3">
            <a:extLst>
              <a:ext uri="{FF2B5EF4-FFF2-40B4-BE49-F238E27FC236}">
                <a16:creationId xmlns:a16="http://schemas.microsoft.com/office/drawing/2014/main" id="{0C998B78-AB18-3C47-A1C7-25AE9A3A40B0}"/>
              </a:ext>
            </a:extLst>
          </p:cNvPr>
          <p:cNvSpPr txBox="1"/>
          <p:nvPr/>
        </p:nvSpPr>
        <p:spPr>
          <a:xfrm>
            <a:off x="4815018" y="2470616"/>
            <a:ext cx="2690123" cy="30777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Alibaba PuHuiTi B"/>
              </a:rPr>
              <a:t>hdfs </a:t>
            </a:r>
            <a:r>
              <a:rPr lang="zh-CN" altLang="zh-CN" sz="1400" dirty="0">
                <a:solidFill>
                  <a:srgbClr val="080808"/>
                </a:solidFill>
                <a:latin typeface="Arial Unicode MS" panose="020B0604020202020204" pitchFamily="34" charset="-122"/>
                <a:ea typeface="Alibaba PuHuiTi B"/>
              </a:rPr>
              <a:t>--daemon start namenode</a:t>
            </a:r>
            <a:endParaRPr lang="zh-CN" altLang="zh-CN" dirty="0">
              <a:latin typeface="Arial" panose="020B0604020202020204" pitchFamily="34" charset="0"/>
              <a:ea typeface="Alibaba PuHuiTi B"/>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236454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打开</a:t>
            </a:r>
            <a:r>
              <a:rPr lang="en-US" altLang="zh-CN" dirty="0"/>
              <a:t>HDFS</a:t>
            </a:r>
            <a:r>
              <a:rPr lang="zh-CN" altLang="zh-CN" dirty="0"/>
              <a:t>集群</a:t>
            </a:r>
            <a:r>
              <a:rPr lang="en-US" altLang="zh-CN" dirty="0"/>
              <a:t>web</a:t>
            </a:r>
            <a:r>
              <a:rPr lang="zh-CN" altLang="zh-CN" dirty="0"/>
              <a:t>页面可以发现如下提示</a:t>
            </a:r>
            <a:endParaRPr lang="en-US" altLang="zh-CN" dirty="0"/>
          </a:p>
          <a:p>
            <a:pPr marL="0" indent="0">
              <a:buNone/>
            </a:pPr>
            <a:r>
              <a:rPr lang="zh-CN" altLang="zh-CN" dirty="0"/>
              <a:t>提示说：</a:t>
            </a:r>
            <a:r>
              <a:rPr lang="zh-CN" altLang="zh-CN" dirty="0">
                <a:solidFill>
                  <a:srgbClr val="FF0000"/>
                </a:solidFill>
              </a:rPr>
              <a:t>已经汇报的数据块的比例没有达到阈值</a:t>
            </a:r>
            <a:r>
              <a:rPr lang="zh-CN" altLang="zh-CN" dirty="0"/>
              <a:t>。阈值为总数量块的</a:t>
            </a:r>
            <a:r>
              <a:rPr lang="en-US" altLang="zh-CN" dirty="0">
                <a:solidFill>
                  <a:srgbClr val="FF0000"/>
                </a:solidFill>
              </a:rPr>
              <a:t>0.999</a:t>
            </a:r>
            <a:r>
              <a:rPr lang="zh-CN" altLang="zh-CN" dirty="0"/>
              <a:t>。</a:t>
            </a:r>
          </a:p>
          <a:p>
            <a:pPr marL="0" indent="0">
              <a:buNone/>
            </a:pPr>
            <a:endParaRPr lang="zh-CN" altLang="zh-CN" dirty="0"/>
          </a:p>
        </p:txBody>
      </p:sp>
      <p:sp>
        <p:nvSpPr>
          <p:cNvPr id="5" name="标题 4"/>
          <p:cNvSpPr>
            <a:spLocks noGrp="1"/>
          </p:cNvSpPr>
          <p:nvPr>
            <p:ph type="title"/>
          </p:nvPr>
        </p:nvSpPr>
        <p:spPr/>
        <p:txBody>
          <a:bodyPr/>
          <a:lstStyle/>
          <a:p>
            <a:r>
              <a:rPr lang="en-US" altLang="zh-CN" dirty="0"/>
              <a:t>HDFS NAMENODE</a:t>
            </a:r>
            <a:r>
              <a:rPr lang="zh-CN" altLang="en-US" dirty="0"/>
              <a:t>安全模式</a:t>
            </a:r>
          </a:p>
        </p:txBody>
      </p:sp>
      <p:sp>
        <p:nvSpPr>
          <p:cNvPr id="6" name="文本占位符 5"/>
          <p:cNvSpPr>
            <a:spLocks noGrp="1"/>
          </p:cNvSpPr>
          <p:nvPr>
            <p:ph type="body" sz="quarter" idx="10"/>
          </p:nvPr>
        </p:nvSpPr>
        <p:spPr/>
        <p:txBody>
          <a:bodyPr/>
          <a:lstStyle/>
          <a:p>
            <a:r>
              <a:rPr lang="zh-CN" altLang="en-US" dirty="0"/>
              <a:t>场景：安全模式现象探究</a:t>
            </a:r>
            <a:r>
              <a:rPr lang="en-US" altLang="zh-CN" dirty="0"/>
              <a:t>--Step2</a:t>
            </a:r>
            <a:endParaRPr lang="zh-CN" altLang="en-US" dirty="0"/>
          </a:p>
        </p:txBody>
      </p:sp>
      <p:pic>
        <p:nvPicPr>
          <p:cNvPr id="9" name="图片 8"/>
          <p:cNvPicPr/>
          <p:nvPr/>
        </p:nvPicPr>
        <p:blipFill>
          <a:blip r:embed="rId2"/>
          <a:stretch>
            <a:fillRect/>
          </a:stretch>
        </p:blipFill>
        <p:spPr>
          <a:xfrm>
            <a:off x="2297451" y="2817845"/>
            <a:ext cx="7576456" cy="2976465"/>
          </a:xfrm>
          <a:prstGeom prst="rect">
            <a:avLst/>
          </a:prstGeom>
          <a:ln>
            <a:solidFill>
              <a:schemeClr val="accent1"/>
            </a:solidFill>
          </a:ln>
        </p:spPr>
      </p:pic>
    </p:spTree>
    <p:extLst>
      <p:ext uri="{BB962C8B-B14F-4D97-AF65-F5344CB8AC3E}">
        <p14:creationId xmlns:p14="http://schemas.microsoft.com/office/powerpoint/2010/main" val="39969110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启动第一台机器上的</a:t>
            </a:r>
            <a:r>
              <a:rPr lang="en-US" altLang="zh-CN" dirty="0"/>
              <a:t>Datanode</a:t>
            </a:r>
            <a:r>
              <a:rPr lang="zh-CN" altLang="zh-CN" dirty="0"/>
              <a:t>进程：</a:t>
            </a:r>
            <a:r>
              <a:rPr lang="en-US" altLang="zh-CN" dirty="0"/>
              <a:t>hdfs --daemon start datanode</a:t>
            </a:r>
            <a:r>
              <a:rPr lang="zh-CN" altLang="zh-CN" dirty="0"/>
              <a:t>。继续查看页面提示信息</a:t>
            </a:r>
          </a:p>
        </p:txBody>
      </p:sp>
      <p:sp>
        <p:nvSpPr>
          <p:cNvPr id="5" name="标题 4"/>
          <p:cNvSpPr>
            <a:spLocks noGrp="1"/>
          </p:cNvSpPr>
          <p:nvPr>
            <p:ph type="title"/>
          </p:nvPr>
        </p:nvSpPr>
        <p:spPr/>
        <p:txBody>
          <a:bodyPr/>
          <a:lstStyle/>
          <a:p>
            <a:r>
              <a:rPr lang="en-US" altLang="zh-CN" dirty="0"/>
              <a:t>HDFS NAMENODE</a:t>
            </a:r>
            <a:r>
              <a:rPr lang="zh-CN" altLang="en-US" dirty="0"/>
              <a:t>安全模式</a:t>
            </a:r>
          </a:p>
        </p:txBody>
      </p:sp>
      <p:sp>
        <p:nvSpPr>
          <p:cNvPr id="6" name="文本占位符 5"/>
          <p:cNvSpPr>
            <a:spLocks noGrp="1"/>
          </p:cNvSpPr>
          <p:nvPr>
            <p:ph type="body" sz="quarter" idx="10"/>
          </p:nvPr>
        </p:nvSpPr>
        <p:spPr/>
        <p:txBody>
          <a:bodyPr/>
          <a:lstStyle/>
          <a:p>
            <a:r>
              <a:rPr lang="zh-CN" altLang="en-US" dirty="0"/>
              <a:t>场景：安全模式现象探究</a:t>
            </a:r>
            <a:r>
              <a:rPr lang="en-US" altLang="zh-CN" dirty="0"/>
              <a:t>--Step3</a:t>
            </a:r>
            <a:endParaRPr lang="zh-CN" altLang="en-US" dirty="0"/>
          </a:p>
        </p:txBody>
      </p:sp>
      <p:pic>
        <p:nvPicPr>
          <p:cNvPr id="8" name="图片 7"/>
          <p:cNvPicPr/>
          <p:nvPr/>
        </p:nvPicPr>
        <p:blipFill>
          <a:blip r:embed="rId2"/>
          <a:stretch>
            <a:fillRect/>
          </a:stretch>
        </p:blipFill>
        <p:spPr>
          <a:xfrm>
            <a:off x="710880" y="2520036"/>
            <a:ext cx="9310198" cy="1538780"/>
          </a:xfrm>
          <a:prstGeom prst="rect">
            <a:avLst/>
          </a:prstGeom>
          <a:ln>
            <a:solidFill>
              <a:schemeClr val="accent1"/>
            </a:solidFill>
          </a:ln>
        </p:spPr>
      </p:pic>
      <p:pic>
        <p:nvPicPr>
          <p:cNvPr id="10" name="图片 9"/>
          <p:cNvPicPr/>
          <p:nvPr/>
        </p:nvPicPr>
        <p:blipFill>
          <a:blip r:embed="rId3"/>
          <a:stretch>
            <a:fillRect/>
          </a:stretch>
        </p:blipFill>
        <p:spPr>
          <a:xfrm>
            <a:off x="710880" y="4634138"/>
            <a:ext cx="9377421" cy="1346783"/>
          </a:xfrm>
          <a:prstGeom prst="rect">
            <a:avLst/>
          </a:prstGeom>
          <a:ln>
            <a:solidFill>
              <a:schemeClr val="accent1"/>
            </a:solidFill>
          </a:ln>
        </p:spPr>
      </p:pic>
    </p:spTree>
    <p:extLst>
      <p:ext uri="{BB962C8B-B14F-4D97-AF65-F5344CB8AC3E}">
        <p14:creationId xmlns:p14="http://schemas.microsoft.com/office/powerpoint/2010/main" val="1855905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此时执行创建文件夹操作，发现可以创建成功了</a:t>
            </a:r>
            <a:r>
              <a:rPr lang="en-US" altLang="zh-CN" dirty="0"/>
              <a:t>.</a:t>
            </a:r>
          </a:p>
          <a:p>
            <a:r>
              <a:rPr lang="zh-CN" altLang="zh-CN" dirty="0"/>
              <a:t>可以发现在安全模式下，我们可以浏览文件系统目录层次结构，但是却无法创建文件夹，</a:t>
            </a:r>
            <a:r>
              <a:rPr lang="zh-CN" altLang="zh-CN" dirty="0">
                <a:solidFill>
                  <a:srgbClr val="FF0000"/>
                </a:solidFill>
              </a:rPr>
              <a:t>安全模式下的文件系统似乎处于一种可读不可</a:t>
            </a:r>
            <a:r>
              <a:rPr lang="zh-CN" altLang="en-US" dirty="0">
                <a:solidFill>
                  <a:srgbClr val="FF0000"/>
                </a:solidFill>
              </a:rPr>
              <a:t>写</a:t>
            </a:r>
            <a:r>
              <a:rPr lang="zh-CN" altLang="zh-CN" dirty="0">
                <a:solidFill>
                  <a:srgbClr val="FF0000"/>
                </a:solidFill>
              </a:rPr>
              <a:t>的特殊状态</a:t>
            </a:r>
            <a:r>
              <a:rPr lang="zh-CN" altLang="zh-CN" dirty="0"/>
              <a:t>。</a:t>
            </a:r>
          </a:p>
        </p:txBody>
      </p:sp>
      <p:sp>
        <p:nvSpPr>
          <p:cNvPr id="5" name="标题 4"/>
          <p:cNvSpPr>
            <a:spLocks noGrp="1"/>
          </p:cNvSpPr>
          <p:nvPr>
            <p:ph type="title"/>
          </p:nvPr>
        </p:nvSpPr>
        <p:spPr/>
        <p:txBody>
          <a:bodyPr/>
          <a:lstStyle/>
          <a:p>
            <a:r>
              <a:rPr lang="en-US" altLang="zh-CN" dirty="0"/>
              <a:t>HDFS NAMENODE</a:t>
            </a:r>
            <a:r>
              <a:rPr lang="zh-CN" altLang="en-US" dirty="0"/>
              <a:t>安全模式</a:t>
            </a:r>
          </a:p>
        </p:txBody>
      </p:sp>
      <p:sp>
        <p:nvSpPr>
          <p:cNvPr id="6" name="文本占位符 5"/>
          <p:cNvSpPr>
            <a:spLocks noGrp="1"/>
          </p:cNvSpPr>
          <p:nvPr>
            <p:ph type="body" sz="quarter" idx="10"/>
          </p:nvPr>
        </p:nvSpPr>
        <p:spPr/>
        <p:txBody>
          <a:bodyPr/>
          <a:lstStyle/>
          <a:p>
            <a:r>
              <a:rPr lang="zh-CN" altLang="en-US" dirty="0"/>
              <a:t>场景：安全模式现象探究</a:t>
            </a:r>
            <a:r>
              <a:rPr lang="en-US" altLang="zh-CN" dirty="0"/>
              <a:t>--Step4</a:t>
            </a:r>
            <a:endParaRPr lang="zh-CN" altLang="en-US" dirty="0"/>
          </a:p>
        </p:txBody>
      </p:sp>
      <p:pic>
        <p:nvPicPr>
          <p:cNvPr id="9" name="图片 8"/>
          <p:cNvPicPr/>
          <p:nvPr/>
        </p:nvPicPr>
        <p:blipFill>
          <a:blip r:embed="rId2"/>
          <a:stretch>
            <a:fillRect/>
          </a:stretch>
        </p:blipFill>
        <p:spPr>
          <a:xfrm>
            <a:off x="1311499" y="3216519"/>
            <a:ext cx="9403504" cy="2165674"/>
          </a:xfrm>
          <a:prstGeom prst="rect">
            <a:avLst/>
          </a:prstGeom>
          <a:ln>
            <a:solidFill>
              <a:schemeClr val="accent1"/>
            </a:solidFill>
          </a:ln>
        </p:spPr>
      </p:pic>
    </p:spTree>
    <p:extLst>
      <p:ext uri="{BB962C8B-B14F-4D97-AF65-F5344CB8AC3E}">
        <p14:creationId xmlns:p14="http://schemas.microsoft.com/office/powerpoint/2010/main" val="2513009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场景：安全模式现象探究</a:t>
            </a:r>
            <a:endParaRPr lang="en-US" altLang="zh-CN" dirty="0">
              <a:solidFill>
                <a:schemeClr val="tx1"/>
              </a:solidFill>
            </a:endParaRPr>
          </a:p>
          <a:p>
            <a:r>
              <a:rPr lang="zh-CN" altLang="en-US" dirty="0">
                <a:solidFill>
                  <a:srgbClr val="FF0000"/>
                </a:solidFill>
              </a:rPr>
              <a:t>安全模式概述</a:t>
            </a:r>
            <a:endParaRPr lang="en-US" altLang="zh-CN" dirty="0">
              <a:solidFill>
                <a:srgbClr val="FF0000"/>
              </a:solidFill>
            </a:endParaRPr>
          </a:p>
          <a:p>
            <a:r>
              <a:rPr lang="zh-CN" altLang="en-US" dirty="0">
                <a:solidFill>
                  <a:schemeClr val="tx1"/>
                </a:solidFill>
              </a:rPr>
              <a:t>安全模式自动进入离开</a:t>
            </a:r>
            <a:endParaRPr lang="en-US" altLang="zh-CN" dirty="0">
              <a:solidFill>
                <a:schemeClr val="tx1"/>
              </a:solidFill>
            </a:endParaRPr>
          </a:p>
          <a:p>
            <a:r>
              <a:rPr lang="zh-CN" altLang="en-US" dirty="0">
                <a:solidFill>
                  <a:schemeClr val="tx1"/>
                </a:solidFill>
              </a:rPr>
              <a:t>安全模式手动进入离开</a:t>
            </a:r>
            <a:endParaRPr lang="en-US" altLang="zh-CN" dirty="0">
              <a:solidFill>
                <a:schemeClr val="tx1"/>
              </a:solidFill>
            </a:endParaRPr>
          </a:p>
        </p:txBody>
      </p:sp>
    </p:spTree>
    <p:extLst>
      <p:ext uri="{BB962C8B-B14F-4D97-AF65-F5344CB8AC3E}">
        <p14:creationId xmlns:p14="http://schemas.microsoft.com/office/powerpoint/2010/main" val="254465159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Hadoop</a:t>
            </a:r>
            <a:r>
              <a:rPr lang="zh-CN" altLang="en-US" dirty="0"/>
              <a:t>中的</a:t>
            </a:r>
            <a:r>
              <a:rPr lang="zh-CN" altLang="en-US" dirty="0">
                <a:solidFill>
                  <a:srgbClr val="FF0000"/>
                </a:solidFill>
              </a:rPr>
              <a:t>安全模式</a:t>
            </a:r>
            <a:r>
              <a:rPr lang="en-US" altLang="zh-CN" dirty="0">
                <a:solidFill>
                  <a:srgbClr val="FF0000"/>
                </a:solidFill>
              </a:rPr>
              <a:t>safe mode</a:t>
            </a:r>
            <a:r>
              <a:rPr lang="zh-CN" altLang="en-US" dirty="0"/>
              <a:t>是</a:t>
            </a:r>
            <a:r>
              <a:rPr lang="en-US" altLang="zh-CN" dirty="0"/>
              <a:t>NameNode</a:t>
            </a:r>
            <a:r>
              <a:rPr lang="zh-CN" altLang="en-US" dirty="0"/>
              <a:t>的维护状态，在此状态下</a:t>
            </a:r>
            <a:r>
              <a:rPr lang="en-US" altLang="zh-CN" dirty="0"/>
              <a:t>NameNode</a:t>
            </a:r>
            <a:r>
              <a:rPr lang="zh-CN" altLang="en-US" dirty="0">
                <a:solidFill>
                  <a:srgbClr val="FF0000"/>
                </a:solidFill>
              </a:rPr>
              <a:t>不允许对文件系统进行任何更改，可以接受读数据请求</a:t>
            </a:r>
            <a:r>
              <a:rPr lang="zh-CN" altLang="en-US" dirty="0"/>
              <a:t>。</a:t>
            </a:r>
          </a:p>
          <a:p>
            <a:r>
              <a:rPr lang="zh-CN" altLang="en-US" dirty="0"/>
              <a:t>在</a:t>
            </a:r>
            <a:r>
              <a:rPr lang="en-US" altLang="zh-CN" dirty="0"/>
              <a:t>NameNode</a:t>
            </a:r>
            <a:r>
              <a:rPr lang="zh-CN" altLang="en-US" dirty="0"/>
              <a:t>启动过程中，首先会从</a:t>
            </a:r>
            <a:r>
              <a:rPr lang="en-US" altLang="zh-CN" dirty="0"/>
              <a:t>fsimage</a:t>
            </a:r>
            <a:r>
              <a:rPr lang="zh-CN" altLang="en-US" dirty="0"/>
              <a:t>和</a:t>
            </a:r>
            <a:r>
              <a:rPr lang="en-US" altLang="zh-CN" dirty="0"/>
              <a:t>edits</a:t>
            </a:r>
            <a:r>
              <a:rPr lang="zh-CN" altLang="en-US" dirty="0"/>
              <a:t>日志文件加载文件系统状态。然后，等待</a:t>
            </a:r>
            <a:r>
              <a:rPr lang="en-US" altLang="zh-CN" dirty="0"/>
              <a:t>DataNodes</a:t>
            </a:r>
            <a:r>
              <a:rPr lang="zh-CN" altLang="en-US" dirty="0"/>
              <a:t>汇报可用的</a:t>
            </a:r>
            <a:r>
              <a:rPr lang="en-US" altLang="zh-CN" dirty="0"/>
              <a:t>block</a:t>
            </a:r>
            <a:r>
              <a:rPr lang="zh-CN" altLang="en-US" dirty="0"/>
              <a:t>信息。在此期间，</a:t>
            </a:r>
            <a:r>
              <a:rPr lang="en-US" altLang="zh-CN" dirty="0"/>
              <a:t>NameNode</a:t>
            </a:r>
            <a:r>
              <a:rPr lang="zh-CN" altLang="en-US" dirty="0"/>
              <a:t>保持在安全模式。随着</a:t>
            </a:r>
            <a:r>
              <a:rPr lang="en-US" altLang="zh-CN" dirty="0"/>
              <a:t>DataNode</a:t>
            </a:r>
            <a:r>
              <a:rPr lang="zh-CN" altLang="en-US" dirty="0"/>
              <a:t>的</a:t>
            </a:r>
            <a:r>
              <a:rPr lang="en-US" altLang="zh-CN" dirty="0"/>
              <a:t>block</a:t>
            </a:r>
            <a:r>
              <a:rPr lang="zh-CN" altLang="en-US" dirty="0"/>
              <a:t>汇报持续进行，当整个系统达到安全标准时，</a:t>
            </a:r>
            <a:r>
              <a:rPr lang="en-US" altLang="zh-CN" dirty="0"/>
              <a:t>HDFS</a:t>
            </a:r>
            <a:r>
              <a:rPr lang="zh-CN" altLang="en-US" dirty="0"/>
              <a:t>自动离开安全模式。在</a:t>
            </a:r>
            <a:r>
              <a:rPr lang="en-US" altLang="zh-CN" dirty="0"/>
              <a:t>NameNode Web</a:t>
            </a:r>
            <a:r>
              <a:rPr lang="zh-CN" altLang="en-US" dirty="0"/>
              <a:t>主页上会显示安全模式是打开还是关闭。</a:t>
            </a:r>
          </a:p>
          <a:p>
            <a:r>
              <a:rPr lang="zh-CN" altLang="en-US" dirty="0"/>
              <a:t>如果</a:t>
            </a:r>
            <a:r>
              <a:rPr lang="en-US" altLang="zh-CN" dirty="0"/>
              <a:t>HDFS</a:t>
            </a:r>
            <a:r>
              <a:rPr lang="zh-CN" altLang="en-US" dirty="0"/>
              <a:t>处于安全模式下，不允许</a:t>
            </a:r>
            <a:r>
              <a:rPr lang="en-US" altLang="zh-CN" dirty="0"/>
              <a:t>HDFS</a:t>
            </a:r>
            <a:r>
              <a:rPr lang="zh-CN" altLang="en-US" dirty="0"/>
              <a:t>客户端进行任何修改文件的操作</a:t>
            </a:r>
            <a:r>
              <a:rPr lang="en-US" altLang="zh-CN" dirty="0"/>
              <a:t>,</a:t>
            </a:r>
            <a:r>
              <a:rPr lang="zh-CN" altLang="en-US" dirty="0"/>
              <a:t>包括上传文件，删除文件，重命名，创建文件夹</a:t>
            </a:r>
            <a:r>
              <a:rPr lang="en-US" altLang="zh-CN" dirty="0"/>
              <a:t>,</a:t>
            </a:r>
            <a:r>
              <a:rPr lang="zh-CN" altLang="en-US" dirty="0"/>
              <a:t>修改副本数等操作。</a:t>
            </a:r>
          </a:p>
          <a:p>
            <a:pPr marL="0" indent="0">
              <a:buNone/>
            </a:pPr>
            <a:endParaRPr lang="zh-CN" altLang="en-US" dirty="0"/>
          </a:p>
        </p:txBody>
      </p:sp>
      <p:sp>
        <p:nvSpPr>
          <p:cNvPr id="2" name="标题 1"/>
          <p:cNvSpPr>
            <a:spLocks noGrp="1"/>
          </p:cNvSpPr>
          <p:nvPr>
            <p:ph type="title"/>
          </p:nvPr>
        </p:nvSpPr>
        <p:spPr/>
        <p:txBody>
          <a:bodyPr/>
          <a:lstStyle/>
          <a:p>
            <a:r>
              <a:rPr lang="en-US" altLang="zh-CN" dirty="0"/>
              <a:t>HDFS NAMENODE</a:t>
            </a:r>
            <a:r>
              <a:rPr lang="zh-CN" altLang="en-US" dirty="0"/>
              <a:t>安全模式</a:t>
            </a:r>
          </a:p>
        </p:txBody>
      </p:sp>
      <p:sp>
        <p:nvSpPr>
          <p:cNvPr id="5" name="文本占位符 4"/>
          <p:cNvSpPr>
            <a:spLocks noGrp="1"/>
          </p:cNvSpPr>
          <p:nvPr>
            <p:ph type="body" sz="quarter" idx="10"/>
          </p:nvPr>
        </p:nvSpPr>
        <p:spPr/>
        <p:txBody>
          <a:bodyPr/>
          <a:lstStyle/>
          <a:p>
            <a:r>
              <a:rPr lang="zh-CN" altLang="en-US" dirty="0"/>
              <a:t>安全模式概述</a:t>
            </a:r>
          </a:p>
        </p:txBody>
      </p:sp>
    </p:spTree>
    <p:extLst>
      <p:ext uri="{BB962C8B-B14F-4D97-AF65-F5344CB8AC3E}">
        <p14:creationId xmlns:p14="http://schemas.microsoft.com/office/powerpoint/2010/main" val="9077945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场景：安全模式现象探究</a:t>
            </a:r>
            <a:endParaRPr lang="en-US" altLang="zh-CN" dirty="0">
              <a:solidFill>
                <a:schemeClr val="tx1"/>
              </a:solidFill>
            </a:endParaRPr>
          </a:p>
          <a:p>
            <a:r>
              <a:rPr lang="zh-CN" altLang="en-US" dirty="0">
                <a:solidFill>
                  <a:schemeClr val="tx1"/>
                </a:solidFill>
              </a:rPr>
              <a:t>安全模式概述</a:t>
            </a:r>
            <a:endParaRPr lang="en-US" altLang="zh-CN" dirty="0">
              <a:solidFill>
                <a:schemeClr val="tx1"/>
              </a:solidFill>
            </a:endParaRPr>
          </a:p>
          <a:p>
            <a:r>
              <a:rPr lang="zh-CN" altLang="en-US" dirty="0">
                <a:solidFill>
                  <a:srgbClr val="FF0000"/>
                </a:solidFill>
              </a:rPr>
              <a:t>安全模式自动进入离开</a:t>
            </a:r>
            <a:endParaRPr lang="en-US" altLang="zh-CN" dirty="0">
              <a:solidFill>
                <a:srgbClr val="FF0000"/>
              </a:solidFill>
            </a:endParaRPr>
          </a:p>
          <a:p>
            <a:r>
              <a:rPr lang="zh-CN" altLang="en-US" dirty="0">
                <a:solidFill>
                  <a:schemeClr val="tx1"/>
                </a:solidFill>
              </a:rPr>
              <a:t>安全模式手动进入离开</a:t>
            </a:r>
            <a:endParaRPr lang="en-US" altLang="zh-CN" dirty="0">
              <a:solidFill>
                <a:schemeClr val="tx1"/>
              </a:solidFill>
            </a:endParaRPr>
          </a:p>
        </p:txBody>
      </p:sp>
    </p:spTree>
    <p:extLst>
      <p:ext uri="{BB962C8B-B14F-4D97-AF65-F5344CB8AC3E}">
        <p14:creationId xmlns:p14="http://schemas.microsoft.com/office/powerpoint/2010/main" val="26598226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自动进入时间</a:t>
            </a:r>
            <a:endParaRPr lang="en-US" altLang="zh-CN" dirty="0"/>
          </a:p>
          <a:p>
            <a:pPr marL="0" indent="0">
              <a:buNone/>
            </a:pPr>
            <a:r>
              <a:rPr lang="en-US" altLang="zh-CN" dirty="0"/>
              <a:t>HDFS</a:t>
            </a:r>
            <a:r>
              <a:rPr lang="zh-CN" altLang="en-US" dirty="0"/>
              <a:t>集群启动时，当</a:t>
            </a:r>
            <a:r>
              <a:rPr lang="en-US" altLang="zh-CN" dirty="0">
                <a:solidFill>
                  <a:srgbClr val="FF0000"/>
                </a:solidFill>
              </a:rPr>
              <a:t>NameNode</a:t>
            </a:r>
            <a:r>
              <a:rPr lang="zh-CN" altLang="en-US" dirty="0">
                <a:solidFill>
                  <a:srgbClr val="FF0000"/>
                </a:solidFill>
              </a:rPr>
              <a:t>启动成功之后</a:t>
            </a:r>
            <a:r>
              <a:rPr lang="zh-CN" altLang="en-US" dirty="0"/>
              <a:t>，此时集群就会</a:t>
            </a:r>
            <a:r>
              <a:rPr lang="zh-CN" altLang="en-US" dirty="0">
                <a:solidFill>
                  <a:srgbClr val="FF0000"/>
                </a:solidFill>
              </a:rPr>
              <a:t>自动进入安全模式</a:t>
            </a:r>
            <a:r>
              <a:rPr lang="zh-CN" altLang="en-US" dirty="0"/>
              <a:t>。</a:t>
            </a:r>
            <a:endParaRPr lang="en-US" altLang="zh-CN" dirty="0"/>
          </a:p>
        </p:txBody>
      </p:sp>
      <p:sp>
        <p:nvSpPr>
          <p:cNvPr id="2" name="标题 1"/>
          <p:cNvSpPr>
            <a:spLocks noGrp="1"/>
          </p:cNvSpPr>
          <p:nvPr>
            <p:ph type="title"/>
          </p:nvPr>
        </p:nvSpPr>
        <p:spPr/>
        <p:txBody>
          <a:bodyPr/>
          <a:lstStyle/>
          <a:p>
            <a:r>
              <a:rPr lang="en-US" altLang="zh-CN" dirty="0"/>
              <a:t>HDFS NAMENODE</a:t>
            </a:r>
            <a:r>
              <a:rPr lang="zh-CN" altLang="en-US" dirty="0"/>
              <a:t>安全模式</a:t>
            </a:r>
          </a:p>
        </p:txBody>
      </p:sp>
      <p:sp>
        <p:nvSpPr>
          <p:cNvPr id="5" name="文本占位符 4"/>
          <p:cNvSpPr>
            <a:spLocks noGrp="1"/>
          </p:cNvSpPr>
          <p:nvPr>
            <p:ph type="body" sz="quarter" idx="10"/>
          </p:nvPr>
        </p:nvSpPr>
        <p:spPr/>
        <p:txBody>
          <a:bodyPr/>
          <a:lstStyle/>
          <a:p>
            <a:r>
              <a:rPr lang="zh-CN" altLang="en-US" dirty="0"/>
              <a:t>安全模式自动进入离开</a:t>
            </a:r>
          </a:p>
        </p:txBody>
      </p:sp>
    </p:spTree>
    <p:extLst>
      <p:ext uri="{BB962C8B-B14F-4D97-AF65-F5344CB8AC3E}">
        <p14:creationId xmlns:p14="http://schemas.microsoft.com/office/powerpoint/2010/main" val="1721716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dirty="0"/>
              <a:t>问题：文件分布在不同机器上不利于寻找</a:t>
            </a:r>
            <a:endParaRPr lang="en-US" altLang="zh-CN" dirty="0"/>
          </a:p>
          <a:p>
            <a:r>
              <a:rPr lang="zh-CN" altLang="en-US" dirty="0">
                <a:solidFill>
                  <a:schemeClr val="tx1"/>
                </a:solidFill>
              </a:rPr>
              <a:t>解决：元数据记录下文件及其存储位置信息，</a:t>
            </a:r>
            <a:r>
              <a:rPr lang="zh-CN" altLang="en-US" dirty="0">
                <a:solidFill>
                  <a:srgbClr val="AD2B26"/>
                </a:solidFill>
              </a:rPr>
              <a:t>快速定位文件位置</a:t>
            </a:r>
          </a:p>
        </p:txBody>
      </p:sp>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zh-CN" altLang="en-US" dirty="0"/>
              <a:t>分布式文件系统</a:t>
            </a:r>
            <a:endParaRPr kumimoji="1" lang="zh-CN" altLang="en-US" dirty="0"/>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zh-CN" altLang="en-US" dirty="0"/>
              <a:t>二、元数据记录的功能</a:t>
            </a:r>
          </a:p>
        </p:txBody>
      </p:sp>
      <p:sp>
        <p:nvSpPr>
          <p:cNvPr id="5" name="流程图: 磁盘 4"/>
          <p:cNvSpPr/>
          <p:nvPr/>
        </p:nvSpPr>
        <p:spPr>
          <a:xfrm>
            <a:off x="3480353" y="4834356"/>
            <a:ext cx="1998992" cy="122021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node1</a:t>
            </a:r>
            <a:endParaRPr lang="zh-CN" altLang="en-US" dirty="0"/>
          </a:p>
        </p:txBody>
      </p:sp>
      <p:sp>
        <p:nvSpPr>
          <p:cNvPr id="8" name="流程图: 磁盘 7"/>
          <p:cNvSpPr/>
          <p:nvPr/>
        </p:nvSpPr>
        <p:spPr>
          <a:xfrm>
            <a:off x="6117727" y="3138965"/>
            <a:ext cx="1981996" cy="1233909"/>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altLang="zh-CN" sz="1400" dirty="0"/>
              <a:t>      1.txt:100M node1 </a:t>
            </a:r>
          </a:p>
          <a:p>
            <a:r>
              <a:rPr lang="en-US" altLang="zh-CN" sz="1400" dirty="0"/>
              <a:t>      a.dat: 300M node3 </a:t>
            </a:r>
            <a:endParaRPr lang="zh-CN" altLang="en-US" sz="1400" dirty="0"/>
          </a:p>
        </p:txBody>
      </p:sp>
      <p:sp>
        <p:nvSpPr>
          <p:cNvPr id="15" name="圆角矩形 14"/>
          <p:cNvSpPr/>
          <p:nvPr/>
        </p:nvSpPr>
        <p:spPr>
          <a:xfrm>
            <a:off x="3453156" y="5425212"/>
            <a:ext cx="661795" cy="2266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1.txt</a:t>
            </a:r>
            <a:endParaRPr lang="zh-CN" altLang="en-US" dirty="0"/>
          </a:p>
        </p:txBody>
      </p:sp>
      <p:sp>
        <p:nvSpPr>
          <p:cNvPr id="21" name="右箭头 20"/>
          <p:cNvSpPr/>
          <p:nvPr/>
        </p:nvSpPr>
        <p:spPr>
          <a:xfrm>
            <a:off x="1874904" y="3609258"/>
            <a:ext cx="1270768" cy="520375"/>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r>
              <a:rPr lang="zh-CN" altLang="en-US" sz="1200" dirty="0"/>
              <a:t>元数据记录</a:t>
            </a:r>
          </a:p>
        </p:txBody>
      </p:sp>
      <p:sp>
        <p:nvSpPr>
          <p:cNvPr id="24" name="文本框 23"/>
          <p:cNvSpPr txBox="1"/>
          <p:nvPr/>
        </p:nvSpPr>
        <p:spPr>
          <a:xfrm>
            <a:off x="1255258" y="3219639"/>
            <a:ext cx="3093318" cy="338554"/>
          </a:xfrm>
          <a:prstGeom prst="rect">
            <a:avLst/>
          </a:prstGeom>
          <a:noFill/>
        </p:spPr>
        <p:txBody>
          <a:bodyPr wrap="square" rtlCol="0">
            <a:spAutoFit/>
          </a:bodyPr>
          <a:lstStyle/>
          <a:p>
            <a:r>
              <a:rPr lang="en-US" altLang="zh-CN" sz="1600" dirty="0">
                <a:latin typeface="阿里巴巴普惠体"/>
              </a:rPr>
              <a:t>(</a:t>
            </a:r>
            <a:r>
              <a:rPr lang="zh-CN" altLang="en-US" sz="1600" dirty="0">
                <a:latin typeface="阿里巴巴普惠体"/>
              </a:rPr>
              <a:t>文件名、大小、存储机器</a:t>
            </a:r>
            <a:r>
              <a:rPr lang="en-US" altLang="zh-CN" sz="1600" dirty="0">
                <a:latin typeface="阿里巴巴普惠体"/>
              </a:rPr>
              <a:t>IP)</a:t>
            </a:r>
            <a:endParaRPr lang="zh-CN" altLang="en-US" sz="1600" dirty="0">
              <a:latin typeface="阿里巴巴普惠体"/>
            </a:endParaRPr>
          </a:p>
        </p:txBody>
      </p:sp>
      <p:sp>
        <p:nvSpPr>
          <p:cNvPr id="26" name="右箭头 25"/>
          <p:cNvSpPr/>
          <p:nvPr/>
        </p:nvSpPr>
        <p:spPr>
          <a:xfrm>
            <a:off x="1874904" y="5153699"/>
            <a:ext cx="1270768" cy="520375"/>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r>
              <a:rPr lang="zh-CN" altLang="en-US" sz="1200" dirty="0"/>
              <a:t>实际数据存储</a:t>
            </a:r>
          </a:p>
        </p:txBody>
      </p:sp>
      <p:sp>
        <p:nvSpPr>
          <p:cNvPr id="27" name="流程图: 磁盘 26"/>
          <p:cNvSpPr/>
          <p:nvPr/>
        </p:nvSpPr>
        <p:spPr>
          <a:xfrm>
            <a:off x="6117727" y="4850447"/>
            <a:ext cx="1998992" cy="122021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node2</a:t>
            </a:r>
            <a:endParaRPr lang="zh-CN" altLang="en-US" dirty="0"/>
          </a:p>
        </p:txBody>
      </p:sp>
      <p:sp>
        <p:nvSpPr>
          <p:cNvPr id="28" name="流程图: 磁盘 27"/>
          <p:cNvSpPr/>
          <p:nvPr/>
        </p:nvSpPr>
        <p:spPr>
          <a:xfrm>
            <a:off x="8618737" y="4811200"/>
            <a:ext cx="1998992" cy="122021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node3</a:t>
            </a:r>
            <a:endParaRPr lang="zh-CN" altLang="en-US" dirty="0"/>
          </a:p>
        </p:txBody>
      </p:sp>
      <p:sp>
        <p:nvSpPr>
          <p:cNvPr id="30" name="圆角矩形 29"/>
          <p:cNvSpPr/>
          <p:nvPr/>
        </p:nvSpPr>
        <p:spPr>
          <a:xfrm>
            <a:off x="9342377" y="4898145"/>
            <a:ext cx="698148" cy="20383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a.dat</a:t>
            </a:r>
            <a:endParaRPr lang="zh-CN" altLang="en-US" dirty="0"/>
          </a:p>
        </p:txBody>
      </p:sp>
      <p:sp>
        <p:nvSpPr>
          <p:cNvPr id="31" name="圆角矩形 30"/>
          <p:cNvSpPr/>
          <p:nvPr/>
        </p:nvSpPr>
        <p:spPr>
          <a:xfrm>
            <a:off x="4440167" y="4949865"/>
            <a:ext cx="661795" cy="2266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32" name="圆角矩形 31"/>
          <p:cNvSpPr/>
          <p:nvPr/>
        </p:nvSpPr>
        <p:spPr>
          <a:xfrm>
            <a:off x="6786325" y="5763958"/>
            <a:ext cx="661795" cy="2266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log</a:t>
            </a:r>
            <a:endParaRPr lang="zh-CN" altLang="en-US" dirty="0"/>
          </a:p>
        </p:txBody>
      </p:sp>
      <p:cxnSp>
        <p:nvCxnSpPr>
          <p:cNvPr id="7" name="直接箭头连接符 6"/>
          <p:cNvCxnSpPr>
            <a:stCxn id="8" idx="3"/>
            <a:endCxn id="5" idx="1"/>
          </p:cNvCxnSpPr>
          <p:nvPr/>
        </p:nvCxnSpPr>
        <p:spPr>
          <a:xfrm flipH="1">
            <a:off x="4479849" y="4372874"/>
            <a:ext cx="2628876" cy="461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8" idx="3"/>
            <a:endCxn id="27" idx="1"/>
          </p:cNvCxnSpPr>
          <p:nvPr/>
        </p:nvCxnSpPr>
        <p:spPr>
          <a:xfrm>
            <a:off x="7108725" y="4372874"/>
            <a:ext cx="8498" cy="477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8" idx="3"/>
            <a:endCxn id="28" idx="1"/>
          </p:cNvCxnSpPr>
          <p:nvPr/>
        </p:nvCxnSpPr>
        <p:spPr>
          <a:xfrm>
            <a:off x="7108725" y="4372874"/>
            <a:ext cx="2509508" cy="438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62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1000"/>
                                        <p:tgtEl>
                                          <p:spTgt spid="28"/>
                                        </p:tgtEl>
                                      </p:cBhvr>
                                    </p:animEffect>
                                    <p:anim calcmode="lin" valueType="num">
                                      <p:cBhvr>
                                        <p:cTn id="18" dur="1000" fill="hold"/>
                                        <p:tgtEl>
                                          <p:spTgt spid="28"/>
                                        </p:tgtEl>
                                        <p:attrNameLst>
                                          <p:attrName>ppt_x</p:attrName>
                                        </p:attrNameLst>
                                      </p:cBhvr>
                                      <p:tavLst>
                                        <p:tav tm="0">
                                          <p:val>
                                            <p:strVal val="#ppt_x"/>
                                          </p:val>
                                        </p:tav>
                                        <p:tav tm="100000">
                                          <p:val>
                                            <p:strVal val="#ppt_x"/>
                                          </p:val>
                                        </p:tav>
                                      </p:tavLst>
                                    </p:anim>
                                    <p:anim calcmode="lin" valueType="num">
                                      <p:cBhvr>
                                        <p:cTn id="1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1000" fill="hold"/>
                                        <p:tgtEl>
                                          <p:spTgt spid="15"/>
                                        </p:tgtEl>
                                        <p:attrNameLst>
                                          <p:attrName>ppt_w</p:attrName>
                                        </p:attrNameLst>
                                      </p:cBhvr>
                                      <p:tavLst>
                                        <p:tav tm="0">
                                          <p:val>
                                            <p:fltVal val="0"/>
                                          </p:val>
                                        </p:tav>
                                        <p:tav tm="100000">
                                          <p:val>
                                            <p:strVal val="#ppt_w"/>
                                          </p:val>
                                        </p:tav>
                                      </p:tavLst>
                                    </p:anim>
                                    <p:anim calcmode="lin" valueType="num">
                                      <p:cBhvr>
                                        <p:cTn id="25" dur="1000" fill="hold"/>
                                        <p:tgtEl>
                                          <p:spTgt spid="15"/>
                                        </p:tgtEl>
                                        <p:attrNameLst>
                                          <p:attrName>ppt_h</p:attrName>
                                        </p:attrNameLst>
                                      </p:cBhvr>
                                      <p:tavLst>
                                        <p:tav tm="0">
                                          <p:val>
                                            <p:fltVal val="0"/>
                                          </p:val>
                                        </p:tav>
                                        <p:tav tm="100000">
                                          <p:val>
                                            <p:strVal val="#ppt_h"/>
                                          </p:val>
                                        </p:tav>
                                      </p:tavLst>
                                    </p:anim>
                                    <p:anim calcmode="lin" valueType="num">
                                      <p:cBhvr>
                                        <p:cTn id="26" dur="1000" fill="hold"/>
                                        <p:tgtEl>
                                          <p:spTgt spid="15"/>
                                        </p:tgtEl>
                                        <p:attrNameLst>
                                          <p:attrName>style.rotation</p:attrName>
                                        </p:attrNameLst>
                                      </p:cBhvr>
                                      <p:tavLst>
                                        <p:tav tm="0">
                                          <p:val>
                                            <p:fltVal val="90"/>
                                          </p:val>
                                        </p:tav>
                                        <p:tav tm="100000">
                                          <p:val>
                                            <p:fltVal val="0"/>
                                          </p:val>
                                        </p:tav>
                                      </p:tavLst>
                                    </p:anim>
                                    <p:animEffect transition="in" filter="fade">
                                      <p:cBhvr>
                                        <p:cTn id="27" dur="1000"/>
                                        <p:tgtEl>
                                          <p:spTgt spid="15"/>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p:cTn id="30" dur="1000" fill="hold"/>
                                        <p:tgtEl>
                                          <p:spTgt spid="31"/>
                                        </p:tgtEl>
                                        <p:attrNameLst>
                                          <p:attrName>ppt_w</p:attrName>
                                        </p:attrNameLst>
                                      </p:cBhvr>
                                      <p:tavLst>
                                        <p:tav tm="0">
                                          <p:val>
                                            <p:fltVal val="0"/>
                                          </p:val>
                                        </p:tav>
                                        <p:tav tm="100000">
                                          <p:val>
                                            <p:strVal val="#ppt_w"/>
                                          </p:val>
                                        </p:tav>
                                      </p:tavLst>
                                    </p:anim>
                                    <p:anim calcmode="lin" valueType="num">
                                      <p:cBhvr>
                                        <p:cTn id="31" dur="1000" fill="hold"/>
                                        <p:tgtEl>
                                          <p:spTgt spid="31"/>
                                        </p:tgtEl>
                                        <p:attrNameLst>
                                          <p:attrName>ppt_h</p:attrName>
                                        </p:attrNameLst>
                                      </p:cBhvr>
                                      <p:tavLst>
                                        <p:tav tm="0">
                                          <p:val>
                                            <p:fltVal val="0"/>
                                          </p:val>
                                        </p:tav>
                                        <p:tav tm="100000">
                                          <p:val>
                                            <p:strVal val="#ppt_h"/>
                                          </p:val>
                                        </p:tav>
                                      </p:tavLst>
                                    </p:anim>
                                    <p:anim calcmode="lin" valueType="num">
                                      <p:cBhvr>
                                        <p:cTn id="32" dur="1000" fill="hold"/>
                                        <p:tgtEl>
                                          <p:spTgt spid="31"/>
                                        </p:tgtEl>
                                        <p:attrNameLst>
                                          <p:attrName>style.rotation</p:attrName>
                                        </p:attrNameLst>
                                      </p:cBhvr>
                                      <p:tavLst>
                                        <p:tav tm="0">
                                          <p:val>
                                            <p:fltVal val="90"/>
                                          </p:val>
                                        </p:tav>
                                        <p:tav tm="100000">
                                          <p:val>
                                            <p:fltVal val="0"/>
                                          </p:val>
                                        </p:tav>
                                      </p:tavLst>
                                    </p:anim>
                                    <p:animEffect transition="in" filter="fade">
                                      <p:cBhvr>
                                        <p:cTn id="33" dur="1000"/>
                                        <p:tgtEl>
                                          <p:spTgt spid="31"/>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 calcmode="lin" valueType="num">
                                      <p:cBhvr>
                                        <p:cTn id="36" dur="1000" fill="hold"/>
                                        <p:tgtEl>
                                          <p:spTgt spid="32"/>
                                        </p:tgtEl>
                                        <p:attrNameLst>
                                          <p:attrName>ppt_w</p:attrName>
                                        </p:attrNameLst>
                                      </p:cBhvr>
                                      <p:tavLst>
                                        <p:tav tm="0">
                                          <p:val>
                                            <p:fltVal val="0"/>
                                          </p:val>
                                        </p:tav>
                                        <p:tav tm="100000">
                                          <p:val>
                                            <p:strVal val="#ppt_w"/>
                                          </p:val>
                                        </p:tav>
                                      </p:tavLst>
                                    </p:anim>
                                    <p:anim calcmode="lin" valueType="num">
                                      <p:cBhvr>
                                        <p:cTn id="37" dur="1000" fill="hold"/>
                                        <p:tgtEl>
                                          <p:spTgt spid="32"/>
                                        </p:tgtEl>
                                        <p:attrNameLst>
                                          <p:attrName>ppt_h</p:attrName>
                                        </p:attrNameLst>
                                      </p:cBhvr>
                                      <p:tavLst>
                                        <p:tav tm="0">
                                          <p:val>
                                            <p:fltVal val="0"/>
                                          </p:val>
                                        </p:tav>
                                        <p:tav tm="100000">
                                          <p:val>
                                            <p:strVal val="#ppt_h"/>
                                          </p:val>
                                        </p:tav>
                                      </p:tavLst>
                                    </p:anim>
                                    <p:anim calcmode="lin" valueType="num">
                                      <p:cBhvr>
                                        <p:cTn id="38" dur="1000" fill="hold"/>
                                        <p:tgtEl>
                                          <p:spTgt spid="32"/>
                                        </p:tgtEl>
                                        <p:attrNameLst>
                                          <p:attrName>style.rotation</p:attrName>
                                        </p:attrNameLst>
                                      </p:cBhvr>
                                      <p:tavLst>
                                        <p:tav tm="0">
                                          <p:val>
                                            <p:fltVal val="90"/>
                                          </p:val>
                                        </p:tav>
                                        <p:tav tm="100000">
                                          <p:val>
                                            <p:fltVal val="0"/>
                                          </p:val>
                                        </p:tav>
                                      </p:tavLst>
                                    </p:anim>
                                    <p:animEffect transition="in" filter="fade">
                                      <p:cBhvr>
                                        <p:cTn id="39" dur="1000"/>
                                        <p:tgtEl>
                                          <p:spTgt spid="32"/>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p:cTn id="42" dur="1000" fill="hold"/>
                                        <p:tgtEl>
                                          <p:spTgt spid="30"/>
                                        </p:tgtEl>
                                        <p:attrNameLst>
                                          <p:attrName>ppt_w</p:attrName>
                                        </p:attrNameLst>
                                      </p:cBhvr>
                                      <p:tavLst>
                                        <p:tav tm="0">
                                          <p:val>
                                            <p:fltVal val="0"/>
                                          </p:val>
                                        </p:tav>
                                        <p:tav tm="100000">
                                          <p:val>
                                            <p:strVal val="#ppt_w"/>
                                          </p:val>
                                        </p:tav>
                                      </p:tavLst>
                                    </p:anim>
                                    <p:anim calcmode="lin" valueType="num">
                                      <p:cBhvr>
                                        <p:cTn id="43" dur="1000" fill="hold"/>
                                        <p:tgtEl>
                                          <p:spTgt spid="30"/>
                                        </p:tgtEl>
                                        <p:attrNameLst>
                                          <p:attrName>ppt_h</p:attrName>
                                        </p:attrNameLst>
                                      </p:cBhvr>
                                      <p:tavLst>
                                        <p:tav tm="0">
                                          <p:val>
                                            <p:fltVal val="0"/>
                                          </p:val>
                                        </p:tav>
                                        <p:tav tm="100000">
                                          <p:val>
                                            <p:strVal val="#ppt_h"/>
                                          </p:val>
                                        </p:tav>
                                      </p:tavLst>
                                    </p:anim>
                                    <p:anim calcmode="lin" valueType="num">
                                      <p:cBhvr>
                                        <p:cTn id="44" dur="1000" fill="hold"/>
                                        <p:tgtEl>
                                          <p:spTgt spid="30"/>
                                        </p:tgtEl>
                                        <p:attrNameLst>
                                          <p:attrName>style.rotation</p:attrName>
                                        </p:attrNameLst>
                                      </p:cBhvr>
                                      <p:tavLst>
                                        <p:tav tm="0">
                                          <p:val>
                                            <p:fltVal val="90"/>
                                          </p:val>
                                        </p:tav>
                                        <p:tav tm="100000">
                                          <p:val>
                                            <p:fltVal val="0"/>
                                          </p:val>
                                        </p:tav>
                                      </p:tavLst>
                                    </p:anim>
                                    <p:animEffect transition="in" filter="fade">
                                      <p:cBhvr>
                                        <p:cTn id="45" dur="10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1000"/>
                                        <p:tgtEl>
                                          <p:spTgt spid="26"/>
                                        </p:tgtEl>
                                      </p:cBhvr>
                                    </p:animEffect>
                                    <p:anim calcmode="lin" valueType="num">
                                      <p:cBhvr>
                                        <p:cTn id="51" dur="1000" fill="hold"/>
                                        <p:tgtEl>
                                          <p:spTgt spid="26"/>
                                        </p:tgtEl>
                                        <p:attrNameLst>
                                          <p:attrName>ppt_x</p:attrName>
                                        </p:attrNameLst>
                                      </p:cBhvr>
                                      <p:tavLst>
                                        <p:tav tm="0">
                                          <p:val>
                                            <p:strVal val="#ppt_x"/>
                                          </p:val>
                                        </p:tav>
                                        <p:tav tm="100000">
                                          <p:val>
                                            <p:strVal val="#ppt_x"/>
                                          </p:val>
                                        </p:tav>
                                      </p:tavLst>
                                    </p:anim>
                                    <p:anim calcmode="lin" valueType="num">
                                      <p:cBhvr>
                                        <p:cTn id="5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1000"/>
                                        <p:tgtEl>
                                          <p:spTgt spid="8"/>
                                        </p:tgtEl>
                                      </p:cBhvr>
                                    </p:animEffect>
                                    <p:anim calcmode="lin" valueType="num">
                                      <p:cBhvr>
                                        <p:cTn id="58" dur="1000" fill="hold"/>
                                        <p:tgtEl>
                                          <p:spTgt spid="8"/>
                                        </p:tgtEl>
                                        <p:attrNameLst>
                                          <p:attrName>ppt_x</p:attrName>
                                        </p:attrNameLst>
                                      </p:cBhvr>
                                      <p:tavLst>
                                        <p:tav tm="0">
                                          <p:val>
                                            <p:strVal val="#ppt_x"/>
                                          </p:val>
                                        </p:tav>
                                        <p:tav tm="100000">
                                          <p:val>
                                            <p:strVal val="#ppt_x"/>
                                          </p:val>
                                        </p:tav>
                                      </p:tavLst>
                                    </p:anim>
                                    <p:anim calcmode="lin" valueType="num">
                                      <p:cBhvr>
                                        <p:cTn id="5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par>
                                <p:cTn id="65" presetID="10" presetClass="entr" presetSubtype="0"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par>
                                <p:cTn id="68" presetID="10" presetClass="entr" presetSubtype="0" fill="hold"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1000"/>
                                        <p:tgtEl>
                                          <p:spTgt spid="21"/>
                                        </p:tgtEl>
                                      </p:cBhvr>
                                    </p:animEffect>
                                    <p:anim calcmode="lin" valueType="num">
                                      <p:cBhvr>
                                        <p:cTn id="76" dur="1000" fill="hold"/>
                                        <p:tgtEl>
                                          <p:spTgt spid="21"/>
                                        </p:tgtEl>
                                        <p:attrNameLst>
                                          <p:attrName>ppt_x</p:attrName>
                                        </p:attrNameLst>
                                      </p:cBhvr>
                                      <p:tavLst>
                                        <p:tav tm="0">
                                          <p:val>
                                            <p:strVal val="#ppt_x"/>
                                          </p:val>
                                        </p:tav>
                                        <p:tav tm="100000">
                                          <p:val>
                                            <p:strVal val="#ppt_x"/>
                                          </p:val>
                                        </p:tav>
                                      </p:tavLst>
                                    </p:anim>
                                    <p:anim calcmode="lin" valueType="num">
                                      <p:cBhvr>
                                        <p:cTn id="77" dur="1000" fill="hold"/>
                                        <p:tgtEl>
                                          <p:spTgt spid="21"/>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1000"/>
                                        <p:tgtEl>
                                          <p:spTgt spid="24"/>
                                        </p:tgtEl>
                                      </p:cBhvr>
                                    </p:animEffect>
                                    <p:anim calcmode="lin" valueType="num">
                                      <p:cBhvr>
                                        <p:cTn id="81" dur="1000" fill="hold"/>
                                        <p:tgtEl>
                                          <p:spTgt spid="24"/>
                                        </p:tgtEl>
                                        <p:attrNameLst>
                                          <p:attrName>ppt_x</p:attrName>
                                        </p:attrNameLst>
                                      </p:cBhvr>
                                      <p:tavLst>
                                        <p:tav tm="0">
                                          <p:val>
                                            <p:strVal val="#ppt_x"/>
                                          </p:val>
                                        </p:tav>
                                        <p:tav tm="100000">
                                          <p:val>
                                            <p:strVal val="#ppt_x"/>
                                          </p:val>
                                        </p:tav>
                                      </p:tavLst>
                                    </p:anim>
                                    <p:anim calcmode="lin" valueType="num">
                                      <p:cBhvr>
                                        <p:cTn id="8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5" grpId="0" animBg="1"/>
      <p:bldP spid="21" grpId="0" animBg="1"/>
      <p:bldP spid="24" grpId="0"/>
      <p:bldP spid="26" grpId="0" animBg="1"/>
      <p:bldP spid="27" grpId="0" animBg="1"/>
      <p:bldP spid="28" grpId="0" animBg="1"/>
      <p:bldP spid="30" grpId="0" animBg="1"/>
      <p:bldP spid="31" grpId="0" animBg="1"/>
      <p:bldP spid="32"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a:xfrm>
            <a:off x="710880" y="1635973"/>
            <a:ext cx="10749598" cy="4219575"/>
          </a:xfrm>
        </p:spPr>
        <p:txBody>
          <a:bodyPr/>
          <a:lstStyle/>
          <a:p>
            <a:r>
              <a:rPr lang="zh-CN" altLang="en-US" dirty="0"/>
              <a:t>自动离开条件（</a:t>
            </a:r>
            <a:r>
              <a:rPr lang="en-US" altLang="zh-CN" dirty="0"/>
              <a:t>hdfs-site.xml</a:t>
            </a:r>
            <a:r>
              <a:rPr lang="zh-CN" altLang="en-US" dirty="0"/>
              <a:t>、</a:t>
            </a:r>
            <a:r>
              <a:rPr lang="en-US" altLang="zh-CN" dirty="0"/>
              <a:t>hdfs-default.xml</a:t>
            </a:r>
            <a:r>
              <a:rPr lang="zh-CN" altLang="en-US" dirty="0"/>
              <a:t>）</a:t>
            </a:r>
            <a:endParaRPr lang="en-US" altLang="zh-CN" dirty="0"/>
          </a:p>
          <a:p>
            <a:pPr marL="0" indent="0">
              <a:buNone/>
            </a:pPr>
            <a:r>
              <a:rPr lang="en-US" altLang="zh-CN" sz="1400" dirty="0"/>
              <a:t>	</a:t>
            </a:r>
            <a:endParaRPr lang="en-US" altLang="zh-CN" dirty="0"/>
          </a:p>
        </p:txBody>
      </p:sp>
      <p:sp>
        <p:nvSpPr>
          <p:cNvPr id="2" name="标题 1"/>
          <p:cNvSpPr>
            <a:spLocks noGrp="1"/>
          </p:cNvSpPr>
          <p:nvPr>
            <p:ph type="title"/>
          </p:nvPr>
        </p:nvSpPr>
        <p:spPr/>
        <p:txBody>
          <a:bodyPr/>
          <a:lstStyle/>
          <a:p>
            <a:r>
              <a:rPr lang="en-US" altLang="zh-CN" dirty="0"/>
              <a:t>HDFS NAMENODE</a:t>
            </a:r>
            <a:r>
              <a:rPr lang="zh-CN" altLang="en-US" dirty="0"/>
              <a:t>安全模式</a:t>
            </a:r>
          </a:p>
        </p:txBody>
      </p:sp>
      <p:sp>
        <p:nvSpPr>
          <p:cNvPr id="5" name="文本占位符 4"/>
          <p:cNvSpPr>
            <a:spLocks noGrp="1"/>
          </p:cNvSpPr>
          <p:nvPr>
            <p:ph type="body" sz="quarter" idx="10"/>
          </p:nvPr>
        </p:nvSpPr>
        <p:spPr/>
        <p:txBody>
          <a:bodyPr/>
          <a:lstStyle/>
          <a:p>
            <a:r>
              <a:rPr lang="zh-CN" altLang="en-US" dirty="0"/>
              <a:t>安全模式自动进入离开</a:t>
            </a:r>
          </a:p>
        </p:txBody>
      </p:sp>
      <p:sp>
        <p:nvSpPr>
          <p:cNvPr id="7" name="TextBox 3">
            <a:extLst>
              <a:ext uri="{FF2B5EF4-FFF2-40B4-BE49-F238E27FC236}">
                <a16:creationId xmlns:a16="http://schemas.microsoft.com/office/drawing/2014/main" id="{0C998B78-AB18-3C47-A1C7-25AE9A3A40B0}"/>
              </a:ext>
            </a:extLst>
          </p:cNvPr>
          <p:cNvSpPr txBox="1"/>
          <p:nvPr/>
        </p:nvSpPr>
        <p:spPr>
          <a:xfrm>
            <a:off x="1787670" y="2392089"/>
            <a:ext cx="8596018" cy="203132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Alibaba PuHuiTi B"/>
              </a:rPr>
              <a:t>dfs.replication      </a:t>
            </a:r>
            <a:r>
              <a:rPr lang="zh-CN" altLang="zh-CN" sz="1400" i="1" dirty="0">
                <a:solidFill>
                  <a:srgbClr val="8C8C8C"/>
                </a:solidFill>
                <a:latin typeface="Arial Unicode MS" panose="020B0604020202020204" pitchFamily="34" charset="-122"/>
                <a:ea typeface="Alibaba PuHuiTi B"/>
              </a:rPr>
              <a:t>#hdfs block</a:t>
            </a:r>
            <a:r>
              <a:rPr lang="zh-CN" altLang="zh-CN" sz="1400" i="1" dirty="0">
                <a:solidFill>
                  <a:srgbClr val="8C8C8C"/>
                </a:solidFill>
                <a:latin typeface="宋体" panose="02010600030101010101" pitchFamily="2" charset="-122"/>
                <a:ea typeface="Alibaba PuHuiTi B"/>
              </a:rPr>
              <a:t>的副本数据，默认</a:t>
            </a:r>
            <a:r>
              <a:rPr lang="zh-CN" altLang="zh-CN" sz="1400" i="1" dirty="0">
                <a:solidFill>
                  <a:srgbClr val="8C8C8C"/>
                </a:solidFill>
                <a:latin typeface="Arial Unicode MS" panose="020B0604020202020204" pitchFamily="34" charset="-122"/>
                <a:ea typeface="Alibaba PuHuiTi B"/>
              </a:rPr>
              <a:t>3</a:t>
            </a:r>
            <a:br>
              <a:rPr lang="zh-CN" altLang="zh-CN" sz="1400" i="1" dirty="0">
                <a:solidFill>
                  <a:srgbClr val="8C8C8C"/>
                </a:solidFill>
                <a:latin typeface="Arial Unicode MS" panose="020B0604020202020204" pitchFamily="34" charset="-122"/>
                <a:ea typeface="Alibaba PuHuiTi B"/>
              </a:rPr>
            </a:br>
            <a:r>
              <a:rPr lang="zh-CN" altLang="zh-CN" sz="1400" dirty="0">
                <a:solidFill>
                  <a:srgbClr val="0073BF"/>
                </a:solidFill>
                <a:latin typeface="Arial Unicode MS" panose="020B0604020202020204" pitchFamily="34" charset="-122"/>
                <a:ea typeface="Alibaba PuHuiTi B"/>
              </a:rPr>
              <a:t>dfs.replication.max   </a:t>
            </a:r>
            <a:r>
              <a:rPr lang="zh-CN" altLang="zh-CN" sz="1400" i="1" dirty="0">
                <a:solidFill>
                  <a:srgbClr val="8C8C8C"/>
                </a:solidFill>
                <a:latin typeface="Arial Unicode MS" panose="020B0604020202020204" pitchFamily="34" charset="-122"/>
                <a:ea typeface="Alibaba PuHuiTi B"/>
              </a:rPr>
              <a:t>#</a:t>
            </a:r>
            <a:r>
              <a:rPr lang="zh-CN" altLang="zh-CN" sz="1400" i="1" dirty="0">
                <a:solidFill>
                  <a:srgbClr val="8C8C8C"/>
                </a:solidFill>
                <a:latin typeface="宋体" panose="02010600030101010101" pitchFamily="2" charset="-122"/>
                <a:ea typeface="Alibaba PuHuiTi B"/>
              </a:rPr>
              <a:t>最大块副本数，默认</a:t>
            </a:r>
            <a:r>
              <a:rPr lang="zh-CN" altLang="zh-CN" sz="1400" i="1" dirty="0">
                <a:solidFill>
                  <a:srgbClr val="8C8C8C"/>
                </a:solidFill>
                <a:latin typeface="Arial Unicode MS" panose="020B0604020202020204" pitchFamily="34" charset="-122"/>
                <a:ea typeface="Alibaba PuHuiTi B"/>
              </a:rPr>
              <a:t>512</a:t>
            </a:r>
            <a:br>
              <a:rPr lang="zh-CN" altLang="zh-CN" sz="1400" i="1" dirty="0">
                <a:solidFill>
                  <a:srgbClr val="8C8C8C"/>
                </a:solidFill>
                <a:latin typeface="Arial Unicode MS" panose="020B0604020202020204" pitchFamily="34" charset="-122"/>
                <a:ea typeface="Alibaba PuHuiTi B"/>
              </a:rPr>
            </a:br>
            <a:r>
              <a:rPr lang="zh-CN" altLang="zh-CN" sz="1400" dirty="0">
                <a:solidFill>
                  <a:srgbClr val="0073BF"/>
                </a:solidFill>
                <a:latin typeface="Arial Unicode MS" panose="020B0604020202020204" pitchFamily="34" charset="-122"/>
                <a:ea typeface="Alibaba PuHuiTi B"/>
              </a:rPr>
              <a:t>dfs.namenode.replication.min   </a:t>
            </a:r>
            <a:r>
              <a:rPr lang="zh-CN" altLang="zh-CN" sz="1400" i="1" dirty="0">
                <a:solidFill>
                  <a:srgbClr val="8C8C8C"/>
                </a:solidFill>
                <a:latin typeface="Arial Unicode MS" panose="020B0604020202020204" pitchFamily="34" charset="-122"/>
                <a:ea typeface="Alibaba PuHuiTi B"/>
              </a:rPr>
              <a:t>#</a:t>
            </a:r>
            <a:r>
              <a:rPr lang="zh-CN" altLang="zh-CN" sz="1400" i="1" dirty="0">
                <a:solidFill>
                  <a:srgbClr val="8C8C8C"/>
                </a:solidFill>
                <a:latin typeface="宋体" panose="02010600030101010101" pitchFamily="2" charset="-122"/>
                <a:ea typeface="Alibaba PuHuiTi B"/>
              </a:rPr>
              <a:t>最小块副本数，默认</a:t>
            </a:r>
            <a:r>
              <a:rPr lang="zh-CN" altLang="zh-CN" sz="1400" i="1" dirty="0">
                <a:solidFill>
                  <a:srgbClr val="8C8C8C"/>
                </a:solidFill>
                <a:latin typeface="Arial Unicode MS" panose="020B0604020202020204" pitchFamily="34" charset="-122"/>
                <a:ea typeface="Alibaba PuHuiTi B"/>
              </a:rPr>
              <a:t>1</a:t>
            </a:r>
            <a:br>
              <a:rPr lang="zh-CN" altLang="zh-CN" sz="1400" i="1" dirty="0">
                <a:solidFill>
                  <a:srgbClr val="8C8C8C"/>
                </a:solidFill>
                <a:latin typeface="Arial Unicode MS" panose="020B0604020202020204" pitchFamily="34" charset="-122"/>
                <a:ea typeface="Alibaba PuHuiTi B"/>
              </a:rPr>
            </a:br>
            <a:r>
              <a:rPr lang="zh-CN" altLang="zh-CN" sz="1400" dirty="0">
                <a:solidFill>
                  <a:srgbClr val="0073BF"/>
                </a:solidFill>
                <a:latin typeface="Arial Unicode MS" panose="020B0604020202020204" pitchFamily="34" charset="-122"/>
                <a:ea typeface="Alibaba PuHuiTi B"/>
              </a:rPr>
              <a:t>dfs.namenode.safemode.threshold-pct  </a:t>
            </a:r>
            <a:r>
              <a:rPr lang="zh-CN" altLang="zh-CN" sz="1400" i="1" dirty="0">
                <a:solidFill>
                  <a:srgbClr val="8C8C8C"/>
                </a:solidFill>
                <a:latin typeface="Arial Unicode MS" panose="020B0604020202020204" pitchFamily="34" charset="-122"/>
                <a:ea typeface="Alibaba PuHuiTi B"/>
              </a:rPr>
              <a:t>#</a:t>
            </a:r>
            <a:r>
              <a:rPr lang="zh-CN" altLang="zh-CN" sz="1400" i="1" dirty="0">
                <a:solidFill>
                  <a:srgbClr val="8C8C8C"/>
                </a:solidFill>
                <a:latin typeface="宋体" panose="02010600030101010101" pitchFamily="2" charset="-122"/>
                <a:ea typeface="Alibaba PuHuiTi B"/>
              </a:rPr>
              <a:t>已汇报可用数据块数量占整体块数量的百分比阈值。默认</a:t>
            </a:r>
            <a:r>
              <a:rPr lang="zh-CN" altLang="zh-CN" sz="1400" i="1" dirty="0">
                <a:solidFill>
                  <a:srgbClr val="8C8C8C"/>
                </a:solidFill>
                <a:latin typeface="Arial Unicode MS" panose="020B0604020202020204" pitchFamily="34" charset="-122"/>
                <a:ea typeface="Alibaba PuHuiTi B"/>
              </a:rPr>
              <a:t>0.999f</a:t>
            </a:r>
            <a:r>
              <a:rPr lang="zh-CN" altLang="zh-CN" sz="1400" i="1" dirty="0">
                <a:solidFill>
                  <a:srgbClr val="8C8C8C"/>
                </a:solidFill>
                <a:latin typeface="宋体" panose="02010600030101010101" pitchFamily="2" charset="-122"/>
                <a:ea typeface="Alibaba PuHuiTi B"/>
              </a:rPr>
              <a:t>。</a:t>
            </a:r>
            <a:br>
              <a:rPr lang="zh-CN" altLang="zh-CN" sz="1400" i="1" dirty="0">
                <a:solidFill>
                  <a:srgbClr val="8C8C8C"/>
                </a:solidFill>
                <a:latin typeface="宋体" panose="02010600030101010101" pitchFamily="2" charset="-122"/>
                <a:ea typeface="Alibaba PuHuiTi B"/>
              </a:rPr>
            </a:br>
            <a:r>
              <a:rPr lang="zh-CN" altLang="zh-CN" sz="1400" i="1" dirty="0">
                <a:solidFill>
                  <a:srgbClr val="8C8C8C"/>
                </a:solidFill>
                <a:latin typeface="宋体" panose="02010600030101010101" pitchFamily="2" charset="-122"/>
                <a:ea typeface="Alibaba PuHuiTi B"/>
              </a:rPr>
              <a:t>                                </a:t>
            </a:r>
            <a:r>
              <a:rPr lang="zh-CN" altLang="zh-CN" sz="1400" i="1" dirty="0">
                <a:solidFill>
                  <a:srgbClr val="8C8C8C"/>
                </a:solidFill>
                <a:latin typeface="Arial Unicode MS" panose="020B0604020202020204" pitchFamily="34" charset="-122"/>
                <a:ea typeface="Alibaba PuHuiTi B"/>
              </a:rPr>
              <a:t>#</a:t>
            </a:r>
            <a:r>
              <a:rPr lang="zh-CN" altLang="zh-CN" sz="1400" i="1" dirty="0">
                <a:solidFill>
                  <a:srgbClr val="8C8C8C"/>
                </a:solidFill>
                <a:latin typeface="宋体" panose="02010600030101010101" pitchFamily="2" charset="-122"/>
                <a:ea typeface="Alibaba PuHuiTi B"/>
              </a:rPr>
              <a:t>小于或等于</a:t>
            </a:r>
            <a:r>
              <a:rPr lang="zh-CN" altLang="zh-CN" sz="1400" i="1" dirty="0">
                <a:solidFill>
                  <a:srgbClr val="8C8C8C"/>
                </a:solidFill>
                <a:latin typeface="Arial Unicode MS" panose="020B0604020202020204" pitchFamily="34" charset="-122"/>
                <a:ea typeface="Alibaba PuHuiTi B"/>
              </a:rPr>
              <a:t>0</a:t>
            </a:r>
            <a:r>
              <a:rPr lang="zh-CN" altLang="zh-CN" sz="1400" i="1" dirty="0">
                <a:solidFill>
                  <a:srgbClr val="8C8C8C"/>
                </a:solidFill>
                <a:latin typeface="宋体" panose="02010600030101010101" pitchFamily="2" charset="-122"/>
                <a:ea typeface="Alibaba PuHuiTi B"/>
              </a:rPr>
              <a:t>，则表示退出安全模式之前，不要等待特定百分比的块。</a:t>
            </a:r>
            <a:br>
              <a:rPr lang="zh-CN" altLang="zh-CN" sz="1400" i="1" dirty="0">
                <a:solidFill>
                  <a:srgbClr val="8C8C8C"/>
                </a:solidFill>
                <a:latin typeface="宋体" panose="02010600030101010101" pitchFamily="2" charset="-122"/>
                <a:ea typeface="Alibaba PuHuiTi B"/>
              </a:rPr>
            </a:br>
            <a:r>
              <a:rPr lang="zh-CN" altLang="zh-CN" sz="1400" i="1" dirty="0">
                <a:solidFill>
                  <a:srgbClr val="8C8C8C"/>
                </a:solidFill>
                <a:latin typeface="宋体" panose="02010600030101010101" pitchFamily="2" charset="-122"/>
                <a:ea typeface="Alibaba PuHuiTi B"/>
              </a:rPr>
              <a:t>                                </a:t>
            </a:r>
            <a:r>
              <a:rPr lang="zh-CN" altLang="zh-CN" sz="1400" i="1" dirty="0">
                <a:solidFill>
                  <a:srgbClr val="8C8C8C"/>
                </a:solidFill>
                <a:latin typeface="Arial Unicode MS" panose="020B0604020202020204" pitchFamily="34" charset="-122"/>
                <a:ea typeface="Alibaba PuHuiTi B"/>
              </a:rPr>
              <a:t># </a:t>
            </a:r>
            <a:r>
              <a:rPr lang="zh-CN" altLang="zh-CN" sz="1400" i="1" dirty="0">
                <a:solidFill>
                  <a:srgbClr val="8C8C8C"/>
                </a:solidFill>
                <a:latin typeface="宋体" panose="02010600030101010101" pitchFamily="2" charset="-122"/>
                <a:ea typeface="Alibaba PuHuiTi B"/>
              </a:rPr>
              <a:t>大于</a:t>
            </a:r>
            <a:r>
              <a:rPr lang="zh-CN" altLang="zh-CN" sz="1400" i="1" dirty="0">
                <a:solidFill>
                  <a:srgbClr val="8C8C8C"/>
                </a:solidFill>
                <a:latin typeface="Arial Unicode MS" panose="020B0604020202020204" pitchFamily="34" charset="-122"/>
                <a:ea typeface="Alibaba PuHuiTi B"/>
              </a:rPr>
              <a:t>1</a:t>
            </a:r>
            <a:r>
              <a:rPr lang="zh-CN" altLang="zh-CN" sz="1400" i="1" dirty="0">
                <a:solidFill>
                  <a:srgbClr val="8C8C8C"/>
                </a:solidFill>
                <a:latin typeface="宋体" panose="02010600030101010101" pitchFamily="2" charset="-122"/>
                <a:ea typeface="Alibaba PuHuiTi B"/>
              </a:rPr>
              <a:t>的值将使安全模式永久生效。</a:t>
            </a:r>
            <a:br>
              <a:rPr lang="zh-CN" altLang="zh-CN" sz="1400" i="1" dirty="0">
                <a:solidFill>
                  <a:srgbClr val="8C8C8C"/>
                </a:solidFill>
                <a:latin typeface="宋体" panose="02010600030101010101" pitchFamily="2" charset="-122"/>
                <a:ea typeface="Alibaba PuHuiTi B"/>
              </a:rPr>
            </a:br>
            <a:r>
              <a:rPr lang="zh-CN" altLang="zh-CN" sz="1400" dirty="0">
                <a:solidFill>
                  <a:srgbClr val="0073BF"/>
                </a:solidFill>
                <a:latin typeface="Arial Unicode MS" panose="020B0604020202020204" pitchFamily="34" charset="-122"/>
                <a:ea typeface="Alibaba PuHuiTi B"/>
              </a:rPr>
              <a:t>dfs.namenode.safemode.min.datanodes  </a:t>
            </a:r>
            <a:r>
              <a:rPr lang="zh-CN" altLang="zh-CN" sz="1400" i="1" dirty="0">
                <a:solidFill>
                  <a:srgbClr val="8C8C8C"/>
                </a:solidFill>
                <a:latin typeface="Arial Unicode MS" panose="020B0604020202020204" pitchFamily="34" charset="-122"/>
                <a:ea typeface="Alibaba PuHuiTi B"/>
              </a:rPr>
              <a:t>#</a:t>
            </a:r>
            <a:r>
              <a:rPr lang="zh-CN" altLang="zh-CN" sz="1400" i="1" dirty="0">
                <a:solidFill>
                  <a:srgbClr val="8C8C8C"/>
                </a:solidFill>
                <a:latin typeface="宋体" panose="02010600030101010101" pitchFamily="2" charset="-122"/>
                <a:ea typeface="Alibaba PuHuiTi B"/>
              </a:rPr>
              <a:t>指在退出安全模式之前必须存活的</a:t>
            </a:r>
            <a:r>
              <a:rPr lang="zh-CN" altLang="zh-CN" sz="1400" i="1" dirty="0">
                <a:solidFill>
                  <a:srgbClr val="8C8C8C"/>
                </a:solidFill>
                <a:latin typeface="Arial Unicode MS" panose="020B0604020202020204" pitchFamily="34" charset="-122"/>
                <a:ea typeface="Alibaba PuHuiTi B"/>
              </a:rPr>
              <a:t>DataNode</a:t>
            </a:r>
            <a:r>
              <a:rPr lang="zh-CN" altLang="zh-CN" sz="1400" i="1" dirty="0">
                <a:solidFill>
                  <a:srgbClr val="8C8C8C"/>
                </a:solidFill>
                <a:latin typeface="宋体" panose="02010600030101010101" pitchFamily="2" charset="-122"/>
                <a:ea typeface="Alibaba PuHuiTi B"/>
              </a:rPr>
              <a:t>数量，默认</a:t>
            </a:r>
            <a:r>
              <a:rPr lang="zh-CN" altLang="zh-CN" sz="1400" i="1" dirty="0">
                <a:solidFill>
                  <a:srgbClr val="8C8C8C"/>
                </a:solidFill>
                <a:latin typeface="Arial Unicode MS" panose="020B0604020202020204" pitchFamily="34" charset="-122"/>
                <a:ea typeface="Alibaba PuHuiTi B"/>
              </a:rPr>
              <a:t>0</a:t>
            </a:r>
            <a:br>
              <a:rPr lang="zh-CN" altLang="zh-CN" sz="1400" i="1" dirty="0">
                <a:solidFill>
                  <a:srgbClr val="8C8C8C"/>
                </a:solidFill>
                <a:latin typeface="Arial Unicode MS" panose="020B0604020202020204" pitchFamily="34" charset="-122"/>
                <a:ea typeface="Alibaba PuHuiTi B"/>
              </a:rPr>
            </a:br>
            <a:r>
              <a:rPr lang="zh-CN" altLang="zh-CN" sz="1400" dirty="0">
                <a:solidFill>
                  <a:srgbClr val="0073BF"/>
                </a:solidFill>
                <a:latin typeface="Arial Unicode MS" panose="020B0604020202020204" pitchFamily="34" charset="-122"/>
                <a:ea typeface="Alibaba PuHuiTi B"/>
              </a:rPr>
              <a:t>dfs.namenode.safemode.extension  </a:t>
            </a:r>
            <a:r>
              <a:rPr lang="zh-CN" altLang="zh-CN" sz="1400" i="1" dirty="0">
                <a:solidFill>
                  <a:srgbClr val="8C8C8C"/>
                </a:solidFill>
                <a:latin typeface="Arial Unicode MS" panose="020B0604020202020204" pitchFamily="34" charset="-122"/>
                <a:ea typeface="Alibaba PuHuiTi B"/>
              </a:rPr>
              <a:t>#</a:t>
            </a:r>
            <a:r>
              <a:rPr lang="zh-CN" altLang="zh-CN" sz="1400" i="1" dirty="0">
                <a:solidFill>
                  <a:srgbClr val="8C8C8C"/>
                </a:solidFill>
                <a:latin typeface="宋体" panose="02010600030101010101" pitchFamily="2" charset="-122"/>
                <a:ea typeface="Alibaba PuHuiTi B"/>
              </a:rPr>
              <a:t>达到阈值条件后持续扩展的时间。倒计时结束如果依然满足阈值条件</a:t>
            </a:r>
            <a:br>
              <a:rPr lang="zh-CN" altLang="zh-CN" sz="1400" i="1" dirty="0">
                <a:solidFill>
                  <a:srgbClr val="8C8C8C"/>
                </a:solidFill>
                <a:latin typeface="宋体" panose="02010600030101010101" pitchFamily="2" charset="-122"/>
                <a:ea typeface="Alibaba PuHuiTi B"/>
              </a:rPr>
            </a:br>
            <a:r>
              <a:rPr lang="zh-CN" altLang="zh-CN" sz="1400" i="1" dirty="0">
                <a:solidFill>
                  <a:srgbClr val="8C8C8C"/>
                </a:solidFill>
                <a:latin typeface="宋体" panose="02010600030101010101" pitchFamily="2" charset="-122"/>
                <a:ea typeface="Alibaba PuHuiTi B"/>
              </a:rPr>
              <a:t>                                </a:t>
            </a:r>
            <a:r>
              <a:rPr lang="zh-CN" altLang="zh-CN" sz="1400" i="1" dirty="0">
                <a:solidFill>
                  <a:srgbClr val="8C8C8C"/>
                </a:solidFill>
                <a:latin typeface="Arial Unicode MS" panose="020B0604020202020204" pitchFamily="34" charset="-122"/>
                <a:ea typeface="Alibaba PuHuiTi B"/>
              </a:rPr>
              <a:t># </a:t>
            </a:r>
            <a:r>
              <a:rPr lang="zh-CN" altLang="zh-CN" sz="1400" i="1" dirty="0">
                <a:solidFill>
                  <a:srgbClr val="8C8C8C"/>
                </a:solidFill>
                <a:latin typeface="宋体" panose="02010600030101010101" pitchFamily="2" charset="-122"/>
                <a:ea typeface="Alibaba PuHuiTi B"/>
              </a:rPr>
              <a:t>自动离开安全模式。默认</a:t>
            </a:r>
            <a:r>
              <a:rPr lang="zh-CN" altLang="zh-CN" sz="1400" i="1" dirty="0">
                <a:solidFill>
                  <a:srgbClr val="8C8C8C"/>
                </a:solidFill>
                <a:latin typeface="Arial Unicode MS" panose="020B0604020202020204" pitchFamily="34" charset="-122"/>
                <a:ea typeface="Alibaba PuHuiTi B"/>
              </a:rPr>
              <a:t>30000</a:t>
            </a:r>
            <a:r>
              <a:rPr lang="zh-CN" altLang="zh-CN" sz="1400" i="1" dirty="0">
                <a:solidFill>
                  <a:srgbClr val="8C8C8C"/>
                </a:solidFill>
                <a:latin typeface="宋体" panose="02010600030101010101" pitchFamily="2" charset="-122"/>
                <a:ea typeface="Alibaba PuHuiTi B"/>
              </a:rPr>
              <a:t>毫秒</a:t>
            </a:r>
            <a:endParaRPr lang="zh-CN" altLang="zh-CN" dirty="0">
              <a:latin typeface="Arial" panose="020B0604020202020204" pitchFamily="34" charset="0"/>
              <a:ea typeface="Alibaba PuHuiTi B"/>
            </a:endParaRPr>
          </a:p>
        </p:txBody>
      </p:sp>
      <p:sp>
        <p:nvSpPr>
          <p:cNvPr id="9"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24396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场景：安全模式现象探究</a:t>
            </a:r>
            <a:endParaRPr lang="en-US" altLang="zh-CN" dirty="0">
              <a:solidFill>
                <a:schemeClr val="tx1"/>
              </a:solidFill>
            </a:endParaRPr>
          </a:p>
          <a:p>
            <a:r>
              <a:rPr lang="zh-CN" altLang="en-US" dirty="0">
                <a:solidFill>
                  <a:schemeClr val="tx1"/>
                </a:solidFill>
              </a:rPr>
              <a:t>安全模式概述</a:t>
            </a:r>
            <a:endParaRPr lang="en-US" altLang="zh-CN" dirty="0">
              <a:solidFill>
                <a:schemeClr val="tx1"/>
              </a:solidFill>
            </a:endParaRPr>
          </a:p>
          <a:p>
            <a:r>
              <a:rPr lang="zh-CN" altLang="en-US" dirty="0">
                <a:solidFill>
                  <a:schemeClr val="tx1"/>
                </a:solidFill>
              </a:rPr>
              <a:t>安全模式自动进入离开</a:t>
            </a:r>
            <a:endParaRPr lang="en-US" altLang="zh-CN" dirty="0">
              <a:solidFill>
                <a:schemeClr val="tx1"/>
              </a:solidFill>
            </a:endParaRPr>
          </a:p>
          <a:p>
            <a:r>
              <a:rPr lang="zh-CN" altLang="en-US" dirty="0">
                <a:solidFill>
                  <a:srgbClr val="FF0000"/>
                </a:solidFill>
              </a:rPr>
              <a:t>安全模式手动进入离开</a:t>
            </a:r>
            <a:endParaRPr lang="en-US" altLang="zh-CN" dirty="0">
              <a:solidFill>
                <a:srgbClr val="FF0000"/>
              </a:solidFill>
            </a:endParaRPr>
          </a:p>
        </p:txBody>
      </p:sp>
    </p:spTree>
    <p:extLst>
      <p:ext uri="{BB962C8B-B14F-4D97-AF65-F5344CB8AC3E}">
        <p14:creationId xmlns:p14="http://schemas.microsoft.com/office/powerpoint/2010/main" val="338340196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手动获取安全模式状态信息</a:t>
            </a:r>
            <a:endParaRPr lang="en-US" altLang="zh-CN" dirty="0"/>
          </a:p>
          <a:p>
            <a:pPr marL="0" indent="0">
              <a:buNone/>
            </a:pPr>
            <a:endParaRPr lang="zh-CN" altLang="en-US" dirty="0"/>
          </a:p>
        </p:txBody>
      </p:sp>
      <p:sp>
        <p:nvSpPr>
          <p:cNvPr id="2" name="标题 1"/>
          <p:cNvSpPr>
            <a:spLocks noGrp="1"/>
          </p:cNvSpPr>
          <p:nvPr>
            <p:ph type="title"/>
          </p:nvPr>
        </p:nvSpPr>
        <p:spPr/>
        <p:txBody>
          <a:bodyPr/>
          <a:lstStyle/>
          <a:p>
            <a:r>
              <a:rPr lang="en-US" altLang="zh-CN" dirty="0"/>
              <a:t>HDFS NAMENODE</a:t>
            </a:r>
            <a:r>
              <a:rPr lang="zh-CN" altLang="en-US" dirty="0"/>
              <a:t>安全模式</a:t>
            </a:r>
          </a:p>
        </p:txBody>
      </p:sp>
      <p:sp>
        <p:nvSpPr>
          <p:cNvPr id="5" name="文本占位符 4"/>
          <p:cNvSpPr>
            <a:spLocks noGrp="1"/>
          </p:cNvSpPr>
          <p:nvPr>
            <p:ph type="body" sz="quarter" idx="10"/>
          </p:nvPr>
        </p:nvSpPr>
        <p:spPr/>
        <p:txBody>
          <a:bodyPr/>
          <a:lstStyle/>
          <a:p>
            <a:r>
              <a:rPr lang="zh-CN" altLang="en-US" dirty="0"/>
              <a:t>安全模式手动进入离开</a:t>
            </a:r>
          </a:p>
        </p:txBody>
      </p:sp>
      <p:pic>
        <p:nvPicPr>
          <p:cNvPr id="7" name="图片 6"/>
          <p:cNvPicPr/>
          <p:nvPr/>
        </p:nvPicPr>
        <p:blipFill>
          <a:blip r:embed="rId2"/>
          <a:stretch>
            <a:fillRect/>
          </a:stretch>
        </p:blipFill>
        <p:spPr>
          <a:xfrm>
            <a:off x="762225" y="2866479"/>
            <a:ext cx="10646908" cy="889441"/>
          </a:xfrm>
          <a:prstGeom prst="rect">
            <a:avLst/>
          </a:prstGeom>
        </p:spPr>
      </p:pic>
      <p:sp>
        <p:nvSpPr>
          <p:cNvPr id="6" name="TextBox 3">
            <a:extLst>
              <a:ext uri="{FF2B5EF4-FFF2-40B4-BE49-F238E27FC236}">
                <a16:creationId xmlns:a16="http://schemas.microsoft.com/office/drawing/2014/main" id="{0C998B78-AB18-3C47-A1C7-25AE9A3A40B0}"/>
              </a:ext>
            </a:extLst>
          </p:cNvPr>
          <p:cNvSpPr txBox="1"/>
          <p:nvPr/>
        </p:nvSpPr>
        <p:spPr>
          <a:xfrm>
            <a:off x="4740617" y="2204387"/>
            <a:ext cx="2690123" cy="30777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Alibaba PuHuiTi B"/>
              </a:rPr>
              <a:t>hdfs </a:t>
            </a:r>
            <a:r>
              <a:rPr lang="zh-CN" altLang="zh-CN" sz="1400" dirty="0">
                <a:solidFill>
                  <a:srgbClr val="080808"/>
                </a:solidFill>
                <a:latin typeface="Arial Unicode MS" panose="020B0604020202020204" pitchFamily="34" charset="-122"/>
                <a:ea typeface="Alibaba PuHuiTi B"/>
              </a:rPr>
              <a:t>dfsadmin -safemode get</a:t>
            </a:r>
            <a:endParaRPr lang="zh-CN" altLang="zh-CN" sz="2000" dirty="0">
              <a:latin typeface="Arial" panose="020B0604020202020204" pitchFamily="34" charset="0"/>
              <a:ea typeface="Alibaba PuHuiTi B"/>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25723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手动进入命令</a:t>
            </a:r>
            <a:endParaRPr lang="en-US" altLang="zh-CN" dirty="0"/>
          </a:p>
          <a:p>
            <a:pPr marL="0" indent="0">
              <a:buNone/>
            </a:pPr>
            <a:endParaRPr lang="en-US" altLang="zh-CN" dirty="0"/>
          </a:p>
          <a:p>
            <a:pPr marL="0" indent="0">
              <a:buNone/>
            </a:pPr>
            <a:r>
              <a:rPr lang="zh-CN" altLang="en-US" dirty="0"/>
              <a:t>手动进入安全模式对于</a:t>
            </a:r>
            <a:r>
              <a:rPr lang="zh-CN" altLang="en-US" dirty="0">
                <a:solidFill>
                  <a:srgbClr val="FF0000"/>
                </a:solidFill>
              </a:rPr>
              <a:t>集群维护或者升级</a:t>
            </a:r>
            <a:r>
              <a:rPr lang="zh-CN" altLang="en-US" dirty="0"/>
              <a:t>的时候非常有用，因为这时候</a:t>
            </a:r>
            <a:r>
              <a:rPr lang="en-US" altLang="zh-CN" dirty="0"/>
              <a:t>HDFS</a:t>
            </a:r>
            <a:r>
              <a:rPr lang="zh-CN" altLang="en-US" dirty="0"/>
              <a:t>上的数据是只读的。</a:t>
            </a:r>
          </a:p>
        </p:txBody>
      </p:sp>
      <p:sp>
        <p:nvSpPr>
          <p:cNvPr id="2" name="标题 1"/>
          <p:cNvSpPr>
            <a:spLocks noGrp="1"/>
          </p:cNvSpPr>
          <p:nvPr>
            <p:ph type="title"/>
          </p:nvPr>
        </p:nvSpPr>
        <p:spPr/>
        <p:txBody>
          <a:bodyPr/>
          <a:lstStyle/>
          <a:p>
            <a:r>
              <a:rPr lang="en-US" altLang="zh-CN" dirty="0"/>
              <a:t>HDFS NAMENODE</a:t>
            </a:r>
            <a:r>
              <a:rPr lang="zh-CN" altLang="en-US" dirty="0"/>
              <a:t>安全模式</a:t>
            </a:r>
          </a:p>
        </p:txBody>
      </p:sp>
      <p:sp>
        <p:nvSpPr>
          <p:cNvPr id="5" name="文本占位符 4"/>
          <p:cNvSpPr>
            <a:spLocks noGrp="1"/>
          </p:cNvSpPr>
          <p:nvPr>
            <p:ph type="body" sz="quarter" idx="10"/>
          </p:nvPr>
        </p:nvSpPr>
        <p:spPr/>
        <p:txBody>
          <a:bodyPr/>
          <a:lstStyle/>
          <a:p>
            <a:r>
              <a:rPr lang="zh-CN" altLang="en-US" dirty="0"/>
              <a:t>安全模式手动进入离开</a:t>
            </a:r>
          </a:p>
        </p:txBody>
      </p:sp>
      <p:pic>
        <p:nvPicPr>
          <p:cNvPr id="6" name="图片 5"/>
          <p:cNvPicPr/>
          <p:nvPr/>
        </p:nvPicPr>
        <p:blipFill>
          <a:blip r:embed="rId2"/>
          <a:stretch>
            <a:fillRect/>
          </a:stretch>
        </p:blipFill>
        <p:spPr>
          <a:xfrm>
            <a:off x="1495504" y="3361826"/>
            <a:ext cx="9180350" cy="2031267"/>
          </a:xfrm>
          <a:prstGeom prst="rect">
            <a:avLst/>
          </a:prstGeom>
          <a:ln>
            <a:solidFill>
              <a:schemeClr val="accent1"/>
            </a:solidFill>
          </a:ln>
        </p:spPr>
      </p:pic>
      <p:sp>
        <p:nvSpPr>
          <p:cNvPr id="7" name="TextBox 3">
            <a:extLst>
              <a:ext uri="{FF2B5EF4-FFF2-40B4-BE49-F238E27FC236}">
                <a16:creationId xmlns:a16="http://schemas.microsoft.com/office/drawing/2014/main" id="{0C998B78-AB18-3C47-A1C7-25AE9A3A40B0}"/>
              </a:ext>
            </a:extLst>
          </p:cNvPr>
          <p:cNvSpPr txBox="1"/>
          <p:nvPr/>
        </p:nvSpPr>
        <p:spPr>
          <a:xfrm>
            <a:off x="4740617" y="2042314"/>
            <a:ext cx="2690123" cy="30777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Alibaba PuHuiTi B"/>
              </a:rPr>
              <a:t>hdfs </a:t>
            </a:r>
            <a:r>
              <a:rPr lang="zh-CN" altLang="zh-CN" sz="1400" dirty="0">
                <a:solidFill>
                  <a:srgbClr val="080808"/>
                </a:solidFill>
                <a:latin typeface="Arial Unicode MS" panose="020B0604020202020204" pitchFamily="34" charset="-122"/>
                <a:ea typeface="Alibaba PuHuiTi B"/>
              </a:rPr>
              <a:t>dfsadmin -safemode enter</a:t>
            </a:r>
            <a:endParaRPr lang="zh-CN" altLang="zh-CN" sz="2000" dirty="0">
              <a:latin typeface="Arial" panose="020B0604020202020204" pitchFamily="34" charset="0"/>
              <a:ea typeface="Alibaba PuHuiTi B"/>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1942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手动离开命令</a:t>
            </a:r>
            <a:endParaRPr lang="en-US" altLang="zh-CN" dirty="0"/>
          </a:p>
          <a:p>
            <a:pPr marL="0" indent="0">
              <a:buNone/>
            </a:pPr>
            <a:endParaRPr lang="zh-CN" altLang="en-US" dirty="0"/>
          </a:p>
        </p:txBody>
      </p:sp>
      <p:sp>
        <p:nvSpPr>
          <p:cNvPr id="2" name="标题 1"/>
          <p:cNvSpPr>
            <a:spLocks noGrp="1"/>
          </p:cNvSpPr>
          <p:nvPr>
            <p:ph type="title"/>
          </p:nvPr>
        </p:nvSpPr>
        <p:spPr/>
        <p:txBody>
          <a:bodyPr/>
          <a:lstStyle/>
          <a:p>
            <a:r>
              <a:rPr lang="en-US" altLang="zh-CN" dirty="0"/>
              <a:t>HDFS NAMENODE</a:t>
            </a:r>
            <a:r>
              <a:rPr lang="zh-CN" altLang="en-US" dirty="0"/>
              <a:t>安全模式</a:t>
            </a:r>
          </a:p>
        </p:txBody>
      </p:sp>
      <p:sp>
        <p:nvSpPr>
          <p:cNvPr id="5" name="文本占位符 4"/>
          <p:cNvSpPr>
            <a:spLocks noGrp="1"/>
          </p:cNvSpPr>
          <p:nvPr>
            <p:ph type="body" sz="quarter" idx="10"/>
          </p:nvPr>
        </p:nvSpPr>
        <p:spPr/>
        <p:txBody>
          <a:bodyPr/>
          <a:lstStyle/>
          <a:p>
            <a:r>
              <a:rPr lang="zh-CN" altLang="en-US" dirty="0"/>
              <a:t>安全模式手动进入离开</a:t>
            </a:r>
          </a:p>
        </p:txBody>
      </p:sp>
      <p:pic>
        <p:nvPicPr>
          <p:cNvPr id="6" name="图片 5"/>
          <p:cNvPicPr/>
          <p:nvPr/>
        </p:nvPicPr>
        <p:blipFill>
          <a:blip r:embed="rId2"/>
          <a:stretch>
            <a:fillRect/>
          </a:stretch>
        </p:blipFill>
        <p:spPr>
          <a:xfrm>
            <a:off x="710880" y="2971656"/>
            <a:ext cx="9997052" cy="1141757"/>
          </a:xfrm>
          <a:prstGeom prst="rect">
            <a:avLst/>
          </a:prstGeom>
        </p:spPr>
      </p:pic>
      <p:sp>
        <p:nvSpPr>
          <p:cNvPr id="7" name="TextBox 3">
            <a:extLst>
              <a:ext uri="{FF2B5EF4-FFF2-40B4-BE49-F238E27FC236}">
                <a16:creationId xmlns:a16="http://schemas.microsoft.com/office/drawing/2014/main" id="{0C998B78-AB18-3C47-A1C7-25AE9A3A40B0}"/>
              </a:ext>
            </a:extLst>
          </p:cNvPr>
          <p:cNvSpPr txBox="1"/>
          <p:nvPr/>
        </p:nvSpPr>
        <p:spPr>
          <a:xfrm>
            <a:off x="4364344" y="2272876"/>
            <a:ext cx="2690123" cy="30777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Alibaba PuHuiTi B"/>
              </a:rPr>
              <a:t>hdfs </a:t>
            </a:r>
            <a:r>
              <a:rPr lang="zh-CN" altLang="zh-CN" sz="1400" dirty="0">
                <a:solidFill>
                  <a:srgbClr val="080808"/>
                </a:solidFill>
                <a:latin typeface="Arial Unicode MS" panose="020B0604020202020204" pitchFamily="34" charset="-122"/>
                <a:ea typeface="Alibaba PuHuiTi B"/>
              </a:rPr>
              <a:t>dfsadmin -safemode </a:t>
            </a:r>
            <a:r>
              <a:rPr lang="en-US" altLang="zh-CN" sz="1400" dirty="0">
                <a:solidFill>
                  <a:srgbClr val="080808"/>
                </a:solidFill>
                <a:latin typeface="Arial Unicode MS" panose="020B0604020202020204" pitchFamily="34" charset="-122"/>
                <a:ea typeface="Alibaba PuHuiTi B"/>
              </a:rPr>
              <a:t>leave</a:t>
            </a:r>
            <a:endParaRPr lang="zh-CN" altLang="zh-CN" sz="2000" dirty="0">
              <a:latin typeface="Arial" panose="020B0604020202020204" pitchFamily="34" charset="0"/>
              <a:ea typeface="Alibaba PuHuiTi B"/>
            </a:endParaRPr>
          </a:p>
        </p:txBody>
      </p:sp>
    </p:spTree>
    <p:extLst>
      <p:ext uri="{BB962C8B-B14F-4D97-AF65-F5344CB8AC3E}">
        <p14:creationId xmlns:p14="http://schemas.microsoft.com/office/powerpoint/2010/main" val="281054261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kumimoji="1" lang="en-US" altLang="zh-CN" dirty="0"/>
              <a:t>HDFS</a:t>
            </a:r>
            <a:r>
              <a:rPr kumimoji="1" lang="zh-CN" altLang="en-US" dirty="0"/>
              <a:t>基础知识</a:t>
            </a:r>
            <a:endParaRPr kumimoji="1" lang="en-US" altLang="zh-CN" dirty="0"/>
          </a:p>
          <a:p>
            <a:r>
              <a:rPr kumimoji="1" lang="en-US" altLang="zh-CN" dirty="0"/>
              <a:t>HDFS shell</a:t>
            </a:r>
            <a:r>
              <a:rPr kumimoji="1" lang="zh-CN" altLang="en-US" dirty="0"/>
              <a:t>操作</a:t>
            </a:r>
            <a:endParaRPr kumimoji="1" lang="en-US" altLang="zh-CN" dirty="0"/>
          </a:p>
          <a:p>
            <a:r>
              <a:rPr kumimoji="1" lang="en-US" altLang="zh-CN" dirty="0"/>
              <a:t>HDFS</a:t>
            </a:r>
            <a:r>
              <a:rPr kumimoji="1" lang="zh-CN" altLang="en-US" dirty="0"/>
              <a:t>工作流程与机制</a:t>
            </a:r>
            <a:endParaRPr kumimoji="1" lang="en-US" altLang="zh-CN" dirty="0"/>
          </a:p>
          <a:p>
            <a:r>
              <a:rPr kumimoji="1" lang="en-US" altLang="zh-CN" dirty="0"/>
              <a:t>HDFS</a:t>
            </a:r>
            <a:r>
              <a:rPr kumimoji="1" lang="zh-CN" altLang="en-US" dirty="0"/>
              <a:t>辅助工具</a:t>
            </a:r>
            <a:endParaRPr kumimoji="1" lang="en-US" altLang="zh-CN" dirty="0"/>
          </a:p>
          <a:p>
            <a:r>
              <a:rPr kumimoji="1" lang="en-US" altLang="zh-CN" dirty="0"/>
              <a:t>HDFS</a:t>
            </a:r>
            <a:r>
              <a:rPr kumimoji="1" lang="zh-CN" altLang="en-US" dirty="0"/>
              <a:t>元数据管理机制</a:t>
            </a:r>
            <a:endParaRPr kumimoji="1" lang="en-US" altLang="zh-CN" dirty="0"/>
          </a:p>
          <a:p>
            <a:r>
              <a:rPr kumimoji="1" lang="en-US" altLang="zh-CN" dirty="0"/>
              <a:t>HDFS</a:t>
            </a:r>
            <a:r>
              <a:rPr kumimoji="1" lang="zh-CN" altLang="en-US" dirty="0"/>
              <a:t>安全模式</a:t>
            </a:r>
          </a:p>
        </p:txBody>
      </p:sp>
      <p:sp>
        <p:nvSpPr>
          <p:cNvPr id="4" name="标题 3">
            <a:extLst>
              <a:ext uri="{FF2B5EF4-FFF2-40B4-BE49-F238E27FC236}">
                <a16:creationId xmlns:a16="http://schemas.microsoft.com/office/drawing/2014/main" id="{A9F82B00-895D-5847-806D-43DBD78651D2}"/>
              </a:ext>
            </a:extLst>
          </p:cNvPr>
          <p:cNvSpPr>
            <a:spLocks noGrp="1"/>
          </p:cNvSpPr>
          <p:nvPr>
            <p:ph type="title"/>
          </p:nvPr>
        </p:nvSpPr>
        <p:spPr/>
        <p:txBody>
          <a:bodyPr/>
          <a:lstStyle/>
          <a:p>
            <a:r>
              <a:rPr lang="en-US" altLang="zh-CN" b="0" dirty="0">
                <a:solidFill>
                  <a:srgbClr val="595959"/>
                </a:solidFill>
                <a:latin typeface="Alibaba PuHuiTi M" pitchFamily="18" charset="-122"/>
                <a:ea typeface="Alibaba PuHuiTi M" pitchFamily="18" charset="-122"/>
                <a:cs typeface="Alibaba PuHuiTi M" pitchFamily="18" charset="-122"/>
              </a:rPr>
              <a:t>HDFS</a:t>
            </a:r>
            <a:r>
              <a:rPr lang="zh-CN" altLang="en-US" b="0" dirty="0">
                <a:solidFill>
                  <a:srgbClr val="595959"/>
                </a:solidFill>
                <a:latin typeface="Alibaba PuHuiTi M" pitchFamily="18" charset="-122"/>
                <a:ea typeface="Alibaba PuHuiTi M" pitchFamily="18" charset="-122"/>
                <a:cs typeface="Alibaba PuHuiTi M" pitchFamily="18" charset="-122"/>
              </a:rPr>
              <a:t>分布式文件系统</a:t>
            </a:r>
            <a:endParaRPr lang="zh-CN" altLang="en-US" dirty="0"/>
          </a:p>
        </p:txBody>
      </p:sp>
    </p:spTree>
    <p:extLst>
      <p:ext uri="{BB962C8B-B14F-4D97-AF65-F5344CB8AC3E}">
        <p14:creationId xmlns:p14="http://schemas.microsoft.com/office/powerpoint/2010/main" val="192021316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B5EC2059-C43B-E74C-9676-118DAF47C657}"/>
              </a:ext>
            </a:extLst>
          </p:cNvPr>
          <p:cNvSpPr>
            <a:spLocks noGrp="1"/>
          </p:cNvSpPr>
          <p:nvPr>
            <p:ph type="body" sz="quarter" idx="10"/>
          </p:nvPr>
        </p:nvSpPr>
        <p:spPr/>
        <p:txBody>
          <a:bodyPr/>
          <a:lstStyle/>
          <a:p>
            <a:r>
              <a:rPr kumimoji="1" lang="zh-CN" altLang="en-US" dirty="0"/>
              <a:t>理解分布式文件存储的概念与实现</a:t>
            </a:r>
          </a:p>
          <a:p>
            <a:r>
              <a:rPr kumimoji="1" lang="zh-CN" altLang="en-US" dirty="0"/>
              <a:t>掌握</a:t>
            </a:r>
            <a:r>
              <a:rPr kumimoji="1" lang="en-US" altLang="zh-CN" dirty="0"/>
              <a:t>HDFS</a:t>
            </a:r>
            <a:r>
              <a:rPr kumimoji="1" lang="zh-CN" altLang="en-US" dirty="0"/>
              <a:t>分块存储、副本机制等特性</a:t>
            </a:r>
          </a:p>
          <a:p>
            <a:r>
              <a:rPr kumimoji="1" lang="zh-CN" altLang="en-US" dirty="0"/>
              <a:t>学会</a:t>
            </a:r>
            <a:r>
              <a:rPr kumimoji="1" lang="en-US" altLang="zh-CN" dirty="0"/>
              <a:t>shell</a:t>
            </a:r>
            <a:r>
              <a:rPr kumimoji="1" lang="zh-CN" altLang="en-US" dirty="0"/>
              <a:t>操作</a:t>
            </a:r>
            <a:r>
              <a:rPr kumimoji="1" lang="en-US" altLang="zh-CN" dirty="0"/>
              <a:t>HDFS</a:t>
            </a:r>
          </a:p>
          <a:p>
            <a:r>
              <a:rPr kumimoji="1" lang="zh-CN" altLang="en-US" dirty="0"/>
              <a:t>掌握</a:t>
            </a:r>
            <a:r>
              <a:rPr kumimoji="1" lang="en-US" altLang="zh-CN" dirty="0"/>
              <a:t>HDFS</a:t>
            </a:r>
            <a:r>
              <a:rPr kumimoji="1" lang="zh-CN" altLang="en-US" dirty="0"/>
              <a:t>读写流程</a:t>
            </a:r>
          </a:p>
          <a:p>
            <a:r>
              <a:rPr kumimoji="1" lang="zh-CN" altLang="en-US" dirty="0"/>
              <a:t>理解</a:t>
            </a:r>
            <a:r>
              <a:rPr kumimoji="1" lang="en-US" altLang="zh-CN" dirty="0"/>
              <a:t>NameNode</a:t>
            </a:r>
            <a:r>
              <a:rPr kumimoji="1" lang="zh-CN" altLang="en-US" dirty="0"/>
              <a:t>元数据管理机制</a:t>
            </a:r>
          </a:p>
          <a:p>
            <a:r>
              <a:rPr kumimoji="1" lang="zh-CN" altLang="en-US" dirty="0"/>
              <a:t>理解</a:t>
            </a:r>
            <a:r>
              <a:rPr kumimoji="1" lang="en-US" altLang="zh-CN" dirty="0"/>
              <a:t>SecondaryNameNode checkpoint</a:t>
            </a:r>
            <a:r>
              <a:rPr kumimoji="1" lang="zh-CN" altLang="en-US" dirty="0"/>
              <a:t>机制</a:t>
            </a:r>
            <a:endParaRPr lang="zh-CN" altLang="en-US" dirty="0"/>
          </a:p>
        </p:txBody>
      </p:sp>
      <p:sp>
        <p:nvSpPr>
          <p:cNvPr id="4" name="标题 3">
            <a:extLst>
              <a:ext uri="{FF2B5EF4-FFF2-40B4-BE49-F238E27FC236}">
                <a16:creationId xmlns:a16="http://schemas.microsoft.com/office/drawing/2014/main" id="{F29EDBEC-5E42-F040-B63A-408C1ED4A9F6}"/>
              </a:ext>
            </a:extLst>
          </p:cNvPr>
          <p:cNvSpPr>
            <a:spLocks noGrp="1"/>
          </p:cNvSpPr>
          <p:nvPr>
            <p:ph type="title"/>
          </p:nvPr>
        </p:nvSpPr>
        <p:spPr/>
        <p:txBody>
          <a:bodyPr/>
          <a:lstStyle/>
          <a:p>
            <a:r>
              <a:rPr lang="en-US" altLang="zh-CN" b="0" dirty="0">
                <a:solidFill>
                  <a:srgbClr val="595959"/>
                </a:solidFill>
                <a:latin typeface="Alibaba PuHuiTi M" pitchFamily="18" charset="-122"/>
                <a:ea typeface="Alibaba PuHuiTi M" pitchFamily="18" charset="-122"/>
                <a:cs typeface="Alibaba PuHuiTi M" pitchFamily="18" charset="-122"/>
              </a:rPr>
              <a:t>HDFS</a:t>
            </a:r>
            <a:r>
              <a:rPr lang="zh-CN" altLang="en-US" b="0" dirty="0">
                <a:solidFill>
                  <a:srgbClr val="595959"/>
                </a:solidFill>
                <a:latin typeface="Alibaba PuHuiTi M" pitchFamily="18" charset="-122"/>
                <a:ea typeface="Alibaba PuHuiTi M" pitchFamily="18" charset="-122"/>
                <a:cs typeface="Alibaba PuHuiTi M" pitchFamily="18" charset="-122"/>
              </a:rPr>
              <a:t>分布式文件系统</a:t>
            </a:r>
            <a:endParaRPr lang="zh-CN" altLang="en-US" b="0" dirty="0"/>
          </a:p>
        </p:txBody>
      </p:sp>
    </p:spTree>
    <p:extLst>
      <p:ext uri="{BB962C8B-B14F-4D97-AF65-F5344CB8AC3E}">
        <p14:creationId xmlns:p14="http://schemas.microsoft.com/office/powerpoint/2010/main" val="28928224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645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dirty="0"/>
              <a:t>问题：文件过大导致单机存不下、上传下载效率低</a:t>
            </a:r>
            <a:endParaRPr lang="en-US" altLang="zh-CN" dirty="0"/>
          </a:p>
          <a:p>
            <a:r>
              <a:rPr lang="zh-CN" altLang="en-US" dirty="0">
                <a:solidFill>
                  <a:schemeClr val="tx1"/>
                </a:solidFill>
              </a:rPr>
              <a:t>解决：文件分块存储在不同机器，</a:t>
            </a:r>
            <a:r>
              <a:rPr lang="zh-CN" altLang="en-US" dirty="0">
                <a:solidFill>
                  <a:srgbClr val="B70006"/>
                </a:solidFill>
              </a:rPr>
              <a:t>针对块并行操作提高效率</a:t>
            </a:r>
          </a:p>
        </p:txBody>
      </p:sp>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zh-CN" altLang="en-US" dirty="0"/>
              <a:t>分布式文件系统</a:t>
            </a:r>
            <a:endParaRPr kumimoji="1" lang="zh-CN" altLang="en-US" dirty="0"/>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zh-CN" altLang="en-US" dirty="0"/>
              <a:t>三、分块存储好处</a:t>
            </a:r>
          </a:p>
        </p:txBody>
      </p:sp>
      <p:sp>
        <p:nvSpPr>
          <p:cNvPr id="24" name="流程图: 磁盘 23"/>
          <p:cNvSpPr/>
          <p:nvPr/>
        </p:nvSpPr>
        <p:spPr>
          <a:xfrm>
            <a:off x="984384" y="5083529"/>
            <a:ext cx="2761975" cy="1226409"/>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node1</a:t>
            </a:r>
            <a:endParaRPr lang="zh-CN" altLang="en-US" dirty="0"/>
          </a:p>
        </p:txBody>
      </p:sp>
      <p:sp>
        <p:nvSpPr>
          <p:cNvPr id="27" name="流程图: 磁盘 26"/>
          <p:cNvSpPr/>
          <p:nvPr/>
        </p:nvSpPr>
        <p:spPr>
          <a:xfrm>
            <a:off x="4048383" y="2921026"/>
            <a:ext cx="4348094" cy="1141349"/>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altLang="zh-CN" sz="1600" dirty="0"/>
          </a:p>
          <a:p>
            <a:r>
              <a:rPr lang="en-US" altLang="zh-CN" sz="1600" dirty="0"/>
              <a:t>1.txt 100M {blk-1:node1} </a:t>
            </a:r>
          </a:p>
          <a:p>
            <a:r>
              <a:rPr lang="en-US" altLang="zh-CN" sz="1600" dirty="0"/>
              <a:t>a.dat 300M {blk-2:node2,blk-5:node1,blk-3:node3} </a:t>
            </a:r>
            <a:endParaRPr lang="zh-CN" altLang="en-US" sz="1600" dirty="0"/>
          </a:p>
          <a:p>
            <a:endParaRPr lang="zh-CN" altLang="en-US" dirty="0"/>
          </a:p>
        </p:txBody>
      </p:sp>
      <p:sp>
        <p:nvSpPr>
          <p:cNvPr id="42" name="文本框 41"/>
          <p:cNvSpPr txBox="1"/>
          <p:nvPr/>
        </p:nvSpPr>
        <p:spPr>
          <a:xfrm>
            <a:off x="8827432" y="2958987"/>
            <a:ext cx="2863448" cy="338554"/>
          </a:xfrm>
          <a:prstGeom prst="rect">
            <a:avLst/>
          </a:prstGeom>
          <a:noFill/>
        </p:spPr>
        <p:txBody>
          <a:bodyPr wrap="square" rtlCol="0">
            <a:spAutoFit/>
          </a:bodyPr>
          <a:lstStyle/>
          <a:p>
            <a:r>
              <a:rPr lang="en-US" altLang="zh-CN" sz="1600" dirty="0">
                <a:latin typeface="阿里巴巴普惠体"/>
                <a:ea typeface="阿里巴巴普惠体" panose="00020600040101010101"/>
              </a:rPr>
              <a:t>…{</a:t>
            </a:r>
            <a:r>
              <a:rPr lang="zh-CN" altLang="en-US" sz="1600" dirty="0">
                <a:latin typeface="阿里巴巴普惠体"/>
                <a:ea typeface="阿里巴巴普惠体" panose="00020600040101010101"/>
              </a:rPr>
              <a:t>数据块</a:t>
            </a:r>
            <a:r>
              <a:rPr lang="en-US" altLang="zh-CN" sz="1600" dirty="0">
                <a:latin typeface="阿里巴巴普惠体"/>
                <a:ea typeface="阿里巴巴普惠体" panose="00020600040101010101"/>
              </a:rPr>
              <a:t>:</a:t>
            </a:r>
            <a:r>
              <a:rPr lang="zh-CN" altLang="en-US" sz="1600" dirty="0">
                <a:latin typeface="阿里巴巴普惠体"/>
                <a:ea typeface="阿里巴巴普惠体" panose="00020600040101010101"/>
              </a:rPr>
              <a:t>存储位置</a:t>
            </a:r>
            <a:r>
              <a:rPr lang="en-US" altLang="zh-CN" sz="1600" dirty="0">
                <a:latin typeface="阿里巴巴普惠体"/>
                <a:ea typeface="阿里巴巴普惠体" panose="00020600040101010101"/>
              </a:rPr>
              <a:t>}</a:t>
            </a:r>
            <a:endParaRPr lang="zh-CN" altLang="en-US" sz="1600" dirty="0">
              <a:latin typeface="阿里巴巴普惠体"/>
              <a:ea typeface="阿里巴巴普惠体" panose="00020600040101010101"/>
            </a:endParaRPr>
          </a:p>
        </p:txBody>
      </p:sp>
      <p:sp>
        <p:nvSpPr>
          <p:cNvPr id="43" name="流程图: 磁盘 42"/>
          <p:cNvSpPr/>
          <p:nvPr/>
        </p:nvSpPr>
        <p:spPr>
          <a:xfrm>
            <a:off x="4841443" y="5083529"/>
            <a:ext cx="2761975" cy="1226409"/>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node2</a:t>
            </a:r>
            <a:endParaRPr lang="zh-CN" altLang="en-US" dirty="0"/>
          </a:p>
        </p:txBody>
      </p:sp>
      <p:sp>
        <p:nvSpPr>
          <p:cNvPr id="44" name="流程图: 磁盘 43"/>
          <p:cNvSpPr/>
          <p:nvPr/>
        </p:nvSpPr>
        <p:spPr>
          <a:xfrm>
            <a:off x="8519208" y="5083528"/>
            <a:ext cx="2761975" cy="1226409"/>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node3</a:t>
            </a:r>
            <a:endParaRPr lang="zh-CN" altLang="en-US" dirty="0"/>
          </a:p>
        </p:txBody>
      </p:sp>
      <p:sp>
        <p:nvSpPr>
          <p:cNvPr id="5" name="左箭头 4"/>
          <p:cNvSpPr/>
          <p:nvPr/>
        </p:nvSpPr>
        <p:spPr>
          <a:xfrm>
            <a:off x="9226245" y="3297542"/>
            <a:ext cx="1352108" cy="413845"/>
          </a:xfrm>
          <a:prstGeom prst="lef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400" dirty="0"/>
              <a:t>元数据记录</a:t>
            </a:r>
          </a:p>
        </p:txBody>
      </p:sp>
      <p:sp>
        <p:nvSpPr>
          <p:cNvPr id="25" name="圆角矩形 24"/>
          <p:cNvSpPr/>
          <p:nvPr/>
        </p:nvSpPr>
        <p:spPr>
          <a:xfrm>
            <a:off x="461830" y="3297542"/>
            <a:ext cx="1045101" cy="41384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a.dat</a:t>
            </a:r>
            <a:endParaRPr lang="zh-CN" altLang="en-US" dirty="0"/>
          </a:p>
        </p:txBody>
      </p:sp>
      <p:sp>
        <p:nvSpPr>
          <p:cNvPr id="26" name="右箭头 25"/>
          <p:cNvSpPr/>
          <p:nvPr/>
        </p:nvSpPr>
        <p:spPr>
          <a:xfrm>
            <a:off x="1702403" y="3440041"/>
            <a:ext cx="247337" cy="142406"/>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8" name="圆角矩形 27"/>
          <p:cNvSpPr/>
          <p:nvPr/>
        </p:nvSpPr>
        <p:spPr>
          <a:xfrm>
            <a:off x="2119716" y="2883787"/>
            <a:ext cx="577222" cy="30535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US" altLang="zh-CN" sz="1400"/>
              <a:t>blk-1</a:t>
            </a:r>
            <a:endParaRPr lang="zh-CN" altLang="en-US" sz="1400" dirty="0"/>
          </a:p>
        </p:txBody>
      </p:sp>
      <p:sp>
        <p:nvSpPr>
          <p:cNvPr id="29" name="圆角矩形 28"/>
          <p:cNvSpPr/>
          <p:nvPr/>
        </p:nvSpPr>
        <p:spPr>
          <a:xfrm>
            <a:off x="2119716" y="3277096"/>
            <a:ext cx="577222" cy="30535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US" altLang="zh-CN" sz="1400" dirty="0"/>
              <a:t>blk-2</a:t>
            </a:r>
            <a:endParaRPr lang="zh-CN" altLang="en-US" sz="1400" dirty="0"/>
          </a:p>
        </p:txBody>
      </p:sp>
      <p:sp>
        <p:nvSpPr>
          <p:cNvPr id="30" name="圆角矩形 29"/>
          <p:cNvSpPr/>
          <p:nvPr/>
        </p:nvSpPr>
        <p:spPr>
          <a:xfrm>
            <a:off x="2119716" y="3699608"/>
            <a:ext cx="577222" cy="30535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altLang="zh-CN" sz="1400" dirty="0"/>
              <a:t>blk-3</a:t>
            </a:r>
            <a:endParaRPr lang="zh-CN" altLang="en-US" sz="1400" dirty="0"/>
          </a:p>
        </p:txBody>
      </p:sp>
      <p:sp>
        <p:nvSpPr>
          <p:cNvPr id="36" name="圆角矩形 35"/>
          <p:cNvSpPr/>
          <p:nvPr/>
        </p:nvSpPr>
        <p:spPr>
          <a:xfrm>
            <a:off x="1218320" y="5629796"/>
            <a:ext cx="577222" cy="30535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US" altLang="zh-CN" sz="1400" dirty="0"/>
              <a:t>blk-1</a:t>
            </a:r>
            <a:endParaRPr lang="zh-CN" altLang="en-US" sz="1400" dirty="0"/>
          </a:p>
        </p:txBody>
      </p:sp>
      <p:sp>
        <p:nvSpPr>
          <p:cNvPr id="37" name="圆角矩形 36"/>
          <p:cNvSpPr/>
          <p:nvPr/>
        </p:nvSpPr>
        <p:spPr>
          <a:xfrm>
            <a:off x="5217828" y="5629796"/>
            <a:ext cx="577222" cy="30535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US" altLang="zh-CN" sz="1400" dirty="0"/>
              <a:t>blk-2</a:t>
            </a:r>
            <a:endParaRPr lang="zh-CN" altLang="en-US" sz="1400" dirty="0"/>
          </a:p>
        </p:txBody>
      </p:sp>
      <p:sp>
        <p:nvSpPr>
          <p:cNvPr id="40" name="圆角矩形 39"/>
          <p:cNvSpPr/>
          <p:nvPr/>
        </p:nvSpPr>
        <p:spPr>
          <a:xfrm>
            <a:off x="8904679" y="5633704"/>
            <a:ext cx="577222" cy="30535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altLang="zh-CN" sz="1400" dirty="0"/>
              <a:t>blk-3</a:t>
            </a:r>
            <a:endParaRPr lang="zh-CN" altLang="en-US" sz="1400" dirty="0"/>
          </a:p>
        </p:txBody>
      </p:sp>
      <p:cxnSp>
        <p:nvCxnSpPr>
          <p:cNvPr id="7" name="直接箭头连接符 6"/>
          <p:cNvCxnSpPr>
            <a:stCxn id="27" idx="3"/>
            <a:endCxn id="24" idx="1"/>
          </p:cNvCxnSpPr>
          <p:nvPr/>
        </p:nvCxnSpPr>
        <p:spPr>
          <a:xfrm flipH="1">
            <a:off x="2365372" y="4062375"/>
            <a:ext cx="3857058" cy="1021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27" idx="3"/>
            <a:endCxn id="43" idx="1"/>
          </p:cNvCxnSpPr>
          <p:nvPr/>
        </p:nvCxnSpPr>
        <p:spPr>
          <a:xfrm>
            <a:off x="6222430" y="4062375"/>
            <a:ext cx="1" cy="1021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27" idx="3"/>
            <a:endCxn id="44" idx="1"/>
          </p:cNvCxnSpPr>
          <p:nvPr/>
        </p:nvCxnSpPr>
        <p:spPr>
          <a:xfrm>
            <a:off x="6222430" y="4062375"/>
            <a:ext cx="3677766" cy="1021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08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000"/>
                                        <p:tgtEl>
                                          <p:spTgt spid="43"/>
                                        </p:tgtEl>
                                      </p:cBhvr>
                                    </p:animEffect>
                                    <p:anim calcmode="lin" valueType="num">
                                      <p:cBhvr>
                                        <p:cTn id="13" dur="1000" fill="hold"/>
                                        <p:tgtEl>
                                          <p:spTgt spid="43"/>
                                        </p:tgtEl>
                                        <p:attrNameLst>
                                          <p:attrName>ppt_x</p:attrName>
                                        </p:attrNameLst>
                                      </p:cBhvr>
                                      <p:tavLst>
                                        <p:tav tm="0">
                                          <p:val>
                                            <p:strVal val="#ppt_x"/>
                                          </p:val>
                                        </p:tav>
                                        <p:tav tm="100000">
                                          <p:val>
                                            <p:strVal val="#ppt_x"/>
                                          </p:val>
                                        </p:tav>
                                      </p:tavLst>
                                    </p:anim>
                                    <p:anim calcmode="lin" valueType="num">
                                      <p:cBhvr>
                                        <p:cTn id="14" dur="1000" fill="hold"/>
                                        <p:tgtEl>
                                          <p:spTgt spid="4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1000"/>
                                        <p:tgtEl>
                                          <p:spTgt spid="44"/>
                                        </p:tgtEl>
                                      </p:cBhvr>
                                    </p:animEffect>
                                    <p:anim calcmode="lin" valueType="num">
                                      <p:cBhvr>
                                        <p:cTn id="18" dur="1000" fill="hold"/>
                                        <p:tgtEl>
                                          <p:spTgt spid="44"/>
                                        </p:tgtEl>
                                        <p:attrNameLst>
                                          <p:attrName>ppt_x</p:attrName>
                                        </p:attrNameLst>
                                      </p:cBhvr>
                                      <p:tavLst>
                                        <p:tav tm="0">
                                          <p:val>
                                            <p:strVal val="#ppt_x"/>
                                          </p:val>
                                        </p:tav>
                                        <p:tav tm="100000">
                                          <p:val>
                                            <p:strVal val="#ppt_x"/>
                                          </p:val>
                                        </p:tav>
                                      </p:tavLst>
                                    </p:anim>
                                    <p:anim calcmode="lin" valueType="num">
                                      <p:cBhvr>
                                        <p:cTn id="1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barn(inVertical)">
                                      <p:cBhvr>
                                        <p:cTn id="31" dur="500"/>
                                        <p:tgtEl>
                                          <p:spTgt spid="26"/>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barn(inVertical)">
                                      <p:cBhvr>
                                        <p:cTn id="34" dur="500"/>
                                        <p:tgtEl>
                                          <p:spTgt spid="28"/>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arn(inVertical)">
                                      <p:cBhvr>
                                        <p:cTn id="37" dur="500"/>
                                        <p:tgtEl>
                                          <p:spTgt spid="29"/>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barn(inVertical)">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1000"/>
                                        <p:tgtEl>
                                          <p:spTgt spid="27"/>
                                        </p:tgtEl>
                                      </p:cBhvr>
                                    </p:animEffect>
                                    <p:anim calcmode="lin" valueType="num">
                                      <p:cBhvr>
                                        <p:cTn id="57" dur="1000" fill="hold"/>
                                        <p:tgtEl>
                                          <p:spTgt spid="27"/>
                                        </p:tgtEl>
                                        <p:attrNameLst>
                                          <p:attrName>ppt_x</p:attrName>
                                        </p:attrNameLst>
                                      </p:cBhvr>
                                      <p:tavLst>
                                        <p:tav tm="0">
                                          <p:val>
                                            <p:strVal val="#ppt_x"/>
                                          </p:val>
                                        </p:tav>
                                        <p:tav tm="100000">
                                          <p:val>
                                            <p:strVal val="#ppt_x"/>
                                          </p:val>
                                        </p:tav>
                                      </p:tavLst>
                                    </p:anim>
                                    <p:anim calcmode="lin" valueType="num">
                                      <p:cBhvr>
                                        <p:cTn id="5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500"/>
                                        <p:tgtEl>
                                          <p:spTgt spid="1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fade">
                                      <p:cBhvr>
                                        <p:cTn id="74" dur="500"/>
                                        <p:tgtEl>
                                          <p:spTgt spid="4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P spid="42" grpId="0"/>
      <p:bldP spid="43" grpId="0" animBg="1"/>
      <p:bldP spid="44" grpId="0" animBg="1"/>
      <p:bldP spid="5" grpId="0" animBg="1"/>
      <p:bldP spid="25" grpId="0" animBg="1"/>
      <p:bldP spid="26" grpId="0" animBg="1"/>
      <p:bldP spid="28" grpId="0" animBg="1"/>
      <p:bldP spid="29" grpId="0" animBg="1"/>
      <p:bldP spid="30" grpId="0" animBg="1"/>
      <p:bldP spid="36" grpId="0" animBg="1"/>
      <p:bldP spid="37" grpId="0" animBg="1"/>
      <p:bldP spid="4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dirty="0"/>
              <a:t>问题：硬件故障难以避免，数据易丢失</a:t>
            </a:r>
            <a:endParaRPr lang="en-US" altLang="zh-CN" dirty="0"/>
          </a:p>
          <a:p>
            <a:r>
              <a:rPr lang="zh-CN" altLang="en-US" dirty="0"/>
              <a:t>解决：不同机器设置备份，</a:t>
            </a:r>
            <a:r>
              <a:rPr lang="zh-CN" altLang="en-US" dirty="0">
                <a:solidFill>
                  <a:srgbClr val="B70006"/>
                </a:solidFill>
              </a:rPr>
              <a:t>冗余存储，保障数据安全</a:t>
            </a:r>
          </a:p>
        </p:txBody>
      </p:sp>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zh-CN" altLang="en-US" dirty="0"/>
              <a:t>分布式文件系统</a:t>
            </a:r>
            <a:endParaRPr kumimoji="1" lang="zh-CN" altLang="en-US" dirty="0"/>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zh-CN" altLang="en-US" dirty="0"/>
              <a:t>四：副本机制的作用</a:t>
            </a:r>
          </a:p>
        </p:txBody>
      </p:sp>
      <p:sp>
        <p:nvSpPr>
          <p:cNvPr id="9" name="流程图: 磁盘 8"/>
          <p:cNvSpPr/>
          <p:nvPr/>
        </p:nvSpPr>
        <p:spPr>
          <a:xfrm>
            <a:off x="3393626" y="2803263"/>
            <a:ext cx="5568321" cy="1058590"/>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altLang="zh-CN" sz="1400" dirty="0"/>
          </a:p>
          <a:p>
            <a:r>
              <a:rPr lang="en-US" altLang="zh-CN" sz="1400" dirty="0"/>
              <a:t>1.txt 100M 2 {blk-33:node5|node8} </a:t>
            </a:r>
          </a:p>
          <a:p>
            <a:r>
              <a:rPr lang="en-US" altLang="zh-CN" sz="1400" dirty="0"/>
              <a:t>a.dat 300M 2 {blk-1:node1|node2,blk-2:node2|node3,blk-3:node1|node3} </a:t>
            </a:r>
            <a:endParaRPr lang="zh-CN" altLang="en-US" sz="1400" dirty="0"/>
          </a:p>
          <a:p>
            <a:endParaRPr lang="zh-CN" altLang="en-US" sz="1400" dirty="0"/>
          </a:p>
        </p:txBody>
      </p:sp>
      <p:sp>
        <p:nvSpPr>
          <p:cNvPr id="23" name="文本框 22"/>
          <p:cNvSpPr txBox="1"/>
          <p:nvPr/>
        </p:nvSpPr>
        <p:spPr>
          <a:xfrm>
            <a:off x="8961947" y="2741958"/>
            <a:ext cx="4257675" cy="338554"/>
          </a:xfrm>
          <a:prstGeom prst="rect">
            <a:avLst/>
          </a:prstGeom>
          <a:noFill/>
        </p:spPr>
        <p:txBody>
          <a:bodyPr wrap="square" rtlCol="0">
            <a:spAutoFit/>
          </a:bodyPr>
          <a:lstStyle/>
          <a:p>
            <a:r>
              <a:rPr lang="en-US" altLang="zh-CN" sz="1600" dirty="0">
                <a:latin typeface="阿里巴巴普惠体"/>
                <a:ea typeface="阿里巴巴普惠体" panose="00020600040101010101"/>
              </a:rPr>
              <a:t>…</a:t>
            </a:r>
            <a:r>
              <a:rPr lang="zh-CN" altLang="en-US" sz="1600" dirty="0">
                <a:latin typeface="阿里巴巴普惠体"/>
                <a:ea typeface="阿里巴巴普惠体" panose="00020600040101010101"/>
              </a:rPr>
              <a:t>副本数、</a:t>
            </a:r>
            <a:r>
              <a:rPr lang="en-US" altLang="zh-CN" sz="1600" dirty="0">
                <a:latin typeface="阿里巴巴普惠体"/>
                <a:ea typeface="阿里巴巴普惠体" panose="00020600040101010101"/>
              </a:rPr>
              <a:t>{</a:t>
            </a:r>
            <a:r>
              <a:rPr lang="zh-CN" altLang="en-US" sz="1600" dirty="0">
                <a:latin typeface="阿里巴巴普惠体"/>
                <a:ea typeface="阿里巴巴普惠体" panose="00020600040101010101"/>
              </a:rPr>
              <a:t>数据块</a:t>
            </a:r>
            <a:r>
              <a:rPr lang="en-US" altLang="zh-CN" sz="1600" dirty="0">
                <a:latin typeface="阿里巴巴普惠体"/>
                <a:ea typeface="阿里巴巴普惠体" panose="00020600040101010101"/>
              </a:rPr>
              <a:t>:</a:t>
            </a:r>
            <a:r>
              <a:rPr lang="zh-CN" altLang="en-US" sz="1600" dirty="0">
                <a:latin typeface="阿里巴巴普惠体"/>
                <a:ea typeface="阿里巴巴普惠体" panose="00020600040101010101"/>
              </a:rPr>
              <a:t>存储位置</a:t>
            </a:r>
            <a:r>
              <a:rPr lang="en-US" altLang="zh-CN" sz="1600" dirty="0">
                <a:latin typeface="阿里巴巴普惠体"/>
                <a:ea typeface="阿里巴巴普惠体" panose="00020600040101010101"/>
              </a:rPr>
              <a:t>|…}</a:t>
            </a:r>
            <a:endParaRPr lang="zh-CN" altLang="en-US" sz="1600" dirty="0">
              <a:latin typeface="阿里巴巴普惠体"/>
              <a:ea typeface="阿里巴巴普惠体" panose="00020600040101010101"/>
            </a:endParaRPr>
          </a:p>
        </p:txBody>
      </p:sp>
      <p:sp>
        <p:nvSpPr>
          <p:cNvPr id="31" name="流程图: 磁盘 30"/>
          <p:cNvSpPr/>
          <p:nvPr/>
        </p:nvSpPr>
        <p:spPr>
          <a:xfrm>
            <a:off x="984384" y="5083529"/>
            <a:ext cx="2761975" cy="1226409"/>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node1</a:t>
            </a:r>
            <a:endParaRPr lang="zh-CN" altLang="en-US" dirty="0"/>
          </a:p>
        </p:txBody>
      </p:sp>
      <p:sp>
        <p:nvSpPr>
          <p:cNvPr id="32" name="流程图: 磁盘 31"/>
          <p:cNvSpPr/>
          <p:nvPr/>
        </p:nvSpPr>
        <p:spPr>
          <a:xfrm>
            <a:off x="4841443" y="5083528"/>
            <a:ext cx="2761975" cy="1226409"/>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node2</a:t>
            </a:r>
            <a:endParaRPr lang="zh-CN" altLang="en-US" dirty="0"/>
          </a:p>
        </p:txBody>
      </p:sp>
      <p:sp>
        <p:nvSpPr>
          <p:cNvPr id="33" name="流程图: 磁盘 32"/>
          <p:cNvSpPr/>
          <p:nvPr/>
        </p:nvSpPr>
        <p:spPr>
          <a:xfrm>
            <a:off x="8698502" y="5081454"/>
            <a:ext cx="2761975" cy="1226409"/>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node3</a:t>
            </a:r>
            <a:endParaRPr lang="zh-CN" altLang="en-US" dirty="0"/>
          </a:p>
        </p:txBody>
      </p:sp>
      <p:sp>
        <p:nvSpPr>
          <p:cNvPr id="34" name="圆角矩形 33"/>
          <p:cNvSpPr/>
          <p:nvPr/>
        </p:nvSpPr>
        <p:spPr>
          <a:xfrm>
            <a:off x="461830" y="3297542"/>
            <a:ext cx="1045101" cy="41384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a.dat</a:t>
            </a:r>
            <a:endParaRPr lang="zh-CN" altLang="en-US" dirty="0"/>
          </a:p>
        </p:txBody>
      </p:sp>
      <p:sp>
        <p:nvSpPr>
          <p:cNvPr id="38" name="右箭头 37"/>
          <p:cNvSpPr/>
          <p:nvPr/>
        </p:nvSpPr>
        <p:spPr>
          <a:xfrm>
            <a:off x="1702403" y="3440041"/>
            <a:ext cx="247337" cy="142406"/>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42" name="圆角矩形 41"/>
          <p:cNvSpPr/>
          <p:nvPr/>
        </p:nvSpPr>
        <p:spPr>
          <a:xfrm>
            <a:off x="2119716" y="2883787"/>
            <a:ext cx="577222" cy="30535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US" altLang="zh-CN" sz="1400"/>
              <a:t>blk-1</a:t>
            </a:r>
            <a:endParaRPr lang="zh-CN" altLang="en-US" sz="1400" dirty="0"/>
          </a:p>
        </p:txBody>
      </p:sp>
      <p:sp>
        <p:nvSpPr>
          <p:cNvPr id="45" name="圆角矩形 44"/>
          <p:cNvSpPr/>
          <p:nvPr/>
        </p:nvSpPr>
        <p:spPr>
          <a:xfrm>
            <a:off x="2119716" y="3277096"/>
            <a:ext cx="577222" cy="30535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US" altLang="zh-CN" sz="1400" dirty="0"/>
              <a:t>blk-2</a:t>
            </a:r>
            <a:endParaRPr lang="zh-CN" altLang="en-US" sz="1400" dirty="0"/>
          </a:p>
        </p:txBody>
      </p:sp>
      <p:sp>
        <p:nvSpPr>
          <p:cNvPr id="46" name="圆角矩形 45"/>
          <p:cNvSpPr/>
          <p:nvPr/>
        </p:nvSpPr>
        <p:spPr>
          <a:xfrm>
            <a:off x="2119716" y="3699608"/>
            <a:ext cx="577222" cy="30535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altLang="zh-CN" sz="1400" dirty="0"/>
              <a:t>blk-3</a:t>
            </a:r>
            <a:endParaRPr lang="zh-CN" altLang="en-US" sz="1400" dirty="0"/>
          </a:p>
        </p:txBody>
      </p:sp>
      <p:sp>
        <p:nvSpPr>
          <p:cNvPr id="47" name="圆角矩形 46"/>
          <p:cNvSpPr/>
          <p:nvPr/>
        </p:nvSpPr>
        <p:spPr>
          <a:xfrm>
            <a:off x="1372518" y="5694658"/>
            <a:ext cx="577222" cy="30535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US" altLang="zh-CN" sz="1400"/>
              <a:t>blk-1</a:t>
            </a:r>
            <a:endParaRPr lang="zh-CN" altLang="en-US" sz="1400" dirty="0"/>
          </a:p>
        </p:txBody>
      </p:sp>
      <p:sp>
        <p:nvSpPr>
          <p:cNvPr id="48" name="圆角矩形 47"/>
          <p:cNvSpPr/>
          <p:nvPr/>
        </p:nvSpPr>
        <p:spPr>
          <a:xfrm>
            <a:off x="5199897" y="5675652"/>
            <a:ext cx="577222" cy="30535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US" altLang="zh-CN" sz="1400" dirty="0"/>
              <a:t>blk-1</a:t>
            </a:r>
            <a:endParaRPr lang="zh-CN" altLang="en-US" sz="1400" dirty="0"/>
          </a:p>
        </p:txBody>
      </p:sp>
      <p:sp>
        <p:nvSpPr>
          <p:cNvPr id="50" name="圆角矩形 49"/>
          <p:cNvSpPr/>
          <p:nvPr/>
        </p:nvSpPr>
        <p:spPr>
          <a:xfrm>
            <a:off x="6613272" y="5694658"/>
            <a:ext cx="577222" cy="30535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US" altLang="zh-CN" sz="1400" dirty="0"/>
              <a:t>blk-2</a:t>
            </a:r>
            <a:endParaRPr lang="zh-CN" altLang="en-US" sz="1400" dirty="0"/>
          </a:p>
        </p:txBody>
      </p:sp>
      <p:sp>
        <p:nvSpPr>
          <p:cNvPr id="51" name="圆角矩形 50"/>
          <p:cNvSpPr/>
          <p:nvPr/>
        </p:nvSpPr>
        <p:spPr>
          <a:xfrm>
            <a:off x="9086636" y="5692252"/>
            <a:ext cx="577222" cy="30535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US" altLang="zh-CN" sz="1400" dirty="0"/>
              <a:t>blk-2</a:t>
            </a:r>
            <a:endParaRPr lang="zh-CN" altLang="en-US" sz="1400" dirty="0"/>
          </a:p>
        </p:txBody>
      </p:sp>
      <p:sp>
        <p:nvSpPr>
          <p:cNvPr id="52" name="圆角矩形 51"/>
          <p:cNvSpPr/>
          <p:nvPr/>
        </p:nvSpPr>
        <p:spPr>
          <a:xfrm>
            <a:off x="2841489" y="5692251"/>
            <a:ext cx="577222" cy="30535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altLang="zh-CN" sz="1400" dirty="0"/>
              <a:t>blk-3</a:t>
            </a:r>
            <a:endParaRPr lang="zh-CN" altLang="en-US" sz="1400" dirty="0"/>
          </a:p>
        </p:txBody>
      </p:sp>
      <p:sp>
        <p:nvSpPr>
          <p:cNvPr id="53" name="圆角矩形 52"/>
          <p:cNvSpPr/>
          <p:nvPr/>
        </p:nvSpPr>
        <p:spPr>
          <a:xfrm>
            <a:off x="10594645" y="5669478"/>
            <a:ext cx="577222" cy="30535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altLang="zh-CN" sz="1400" dirty="0"/>
              <a:t>blk-3</a:t>
            </a:r>
            <a:endParaRPr lang="zh-CN" altLang="en-US" sz="1400" dirty="0"/>
          </a:p>
        </p:txBody>
      </p:sp>
      <p:sp>
        <p:nvSpPr>
          <p:cNvPr id="54" name="左箭头 53"/>
          <p:cNvSpPr/>
          <p:nvPr/>
        </p:nvSpPr>
        <p:spPr>
          <a:xfrm>
            <a:off x="9658635" y="3090619"/>
            <a:ext cx="1352108" cy="413845"/>
          </a:xfrm>
          <a:prstGeom prst="lef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400" dirty="0"/>
              <a:t>元数据记录</a:t>
            </a:r>
          </a:p>
        </p:txBody>
      </p:sp>
      <p:cxnSp>
        <p:nvCxnSpPr>
          <p:cNvPr id="58" name="直接连接符 57"/>
          <p:cNvCxnSpPr/>
          <p:nvPr/>
        </p:nvCxnSpPr>
        <p:spPr>
          <a:xfrm flipH="1">
            <a:off x="5486400" y="4508626"/>
            <a:ext cx="1704094" cy="2163778"/>
          </a:xfrm>
          <a:prstGeom prst="line">
            <a:avLst/>
          </a:prstGeom>
        </p:spPr>
        <p:style>
          <a:lnRef idx="2">
            <a:schemeClr val="accent2"/>
          </a:lnRef>
          <a:fillRef idx="0">
            <a:schemeClr val="accent2"/>
          </a:fillRef>
          <a:effectRef idx="1">
            <a:schemeClr val="accent2"/>
          </a:effectRef>
          <a:fontRef idx="minor">
            <a:schemeClr val="tx1"/>
          </a:fontRef>
        </p:style>
      </p:cxnSp>
      <p:cxnSp>
        <p:nvCxnSpPr>
          <p:cNvPr id="60" name="直接连接符 59"/>
          <p:cNvCxnSpPr/>
          <p:nvPr/>
        </p:nvCxnSpPr>
        <p:spPr>
          <a:xfrm>
            <a:off x="5486400" y="4508626"/>
            <a:ext cx="1394234" cy="2163778"/>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直接箭头连接符 5"/>
          <p:cNvCxnSpPr>
            <a:stCxn id="9" idx="3"/>
            <a:endCxn id="31" idx="1"/>
          </p:cNvCxnSpPr>
          <p:nvPr/>
        </p:nvCxnSpPr>
        <p:spPr>
          <a:xfrm flipH="1">
            <a:off x="2365372" y="3861853"/>
            <a:ext cx="3812415" cy="1221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9" idx="3"/>
            <a:endCxn id="32" idx="1"/>
          </p:cNvCxnSpPr>
          <p:nvPr/>
        </p:nvCxnSpPr>
        <p:spPr>
          <a:xfrm>
            <a:off x="6177787" y="3861853"/>
            <a:ext cx="44644" cy="1221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9" idx="3"/>
            <a:endCxn id="33" idx="1"/>
          </p:cNvCxnSpPr>
          <p:nvPr/>
        </p:nvCxnSpPr>
        <p:spPr>
          <a:xfrm>
            <a:off x="6177787" y="3861853"/>
            <a:ext cx="3901703" cy="121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72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1000"/>
                                        <p:tgtEl>
                                          <p:spTgt spid="34"/>
                                        </p:tgtEl>
                                      </p:cBhvr>
                                    </p:animEffect>
                                    <p:anim calcmode="lin" valueType="num">
                                      <p:cBhvr>
                                        <p:cTn id="25" dur="1000" fill="hold"/>
                                        <p:tgtEl>
                                          <p:spTgt spid="34"/>
                                        </p:tgtEl>
                                        <p:attrNameLst>
                                          <p:attrName>ppt_x</p:attrName>
                                        </p:attrNameLst>
                                      </p:cBhvr>
                                      <p:tavLst>
                                        <p:tav tm="0">
                                          <p:val>
                                            <p:strVal val="#ppt_x"/>
                                          </p:val>
                                        </p:tav>
                                        <p:tav tm="100000">
                                          <p:val>
                                            <p:strVal val="#ppt_x"/>
                                          </p:val>
                                        </p:tav>
                                      </p:tavLst>
                                    </p:anim>
                                    <p:anim calcmode="lin" valueType="num">
                                      <p:cBhvr>
                                        <p:cTn id="26" dur="1000" fill="hold"/>
                                        <p:tgtEl>
                                          <p:spTgt spid="3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1000"/>
                                        <p:tgtEl>
                                          <p:spTgt spid="38"/>
                                        </p:tgtEl>
                                      </p:cBhvr>
                                    </p:animEffect>
                                    <p:anim calcmode="lin" valueType="num">
                                      <p:cBhvr>
                                        <p:cTn id="30" dur="1000" fill="hold"/>
                                        <p:tgtEl>
                                          <p:spTgt spid="38"/>
                                        </p:tgtEl>
                                        <p:attrNameLst>
                                          <p:attrName>ppt_x</p:attrName>
                                        </p:attrNameLst>
                                      </p:cBhvr>
                                      <p:tavLst>
                                        <p:tav tm="0">
                                          <p:val>
                                            <p:strVal val="#ppt_x"/>
                                          </p:val>
                                        </p:tav>
                                        <p:tav tm="100000">
                                          <p:val>
                                            <p:strVal val="#ppt_x"/>
                                          </p:val>
                                        </p:tav>
                                      </p:tavLst>
                                    </p:anim>
                                    <p:anim calcmode="lin" valueType="num">
                                      <p:cBhvr>
                                        <p:cTn id="31" dur="1000" fill="hold"/>
                                        <p:tgtEl>
                                          <p:spTgt spid="3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1000"/>
                                        <p:tgtEl>
                                          <p:spTgt spid="42"/>
                                        </p:tgtEl>
                                      </p:cBhvr>
                                    </p:animEffect>
                                    <p:anim calcmode="lin" valueType="num">
                                      <p:cBhvr>
                                        <p:cTn id="35" dur="1000" fill="hold"/>
                                        <p:tgtEl>
                                          <p:spTgt spid="42"/>
                                        </p:tgtEl>
                                        <p:attrNameLst>
                                          <p:attrName>ppt_x</p:attrName>
                                        </p:attrNameLst>
                                      </p:cBhvr>
                                      <p:tavLst>
                                        <p:tav tm="0">
                                          <p:val>
                                            <p:strVal val="#ppt_x"/>
                                          </p:val>
                                        </p:tav>
                                        <p:tav tm="100000">
                                          <p:val>
                                            <p:strVal val="#ppt_x"/>
                                          </p:val>
                                        </p:tav>
                                      </p:tavLst>
                                    </p:anim>
                                    <p:anim calcmode="lin" valueType="num">
                                      <p:cBhvr>
                                        <p:cTn id="36" dur="1000" fill="hold"/>
                                        <p:tgtEl>
                                          <p:spTgt spid="4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1000"/>
                                        <p:tgtEl>
                                          <p:spTgt spid="45"/>
                                        </p:tgtEl>
                                      </p:cBhvr>
                                    </p:animEffect>
                                    <p:anim calcmode="lin" valueType="num">
                                      <p:cBhvr>
                                        <p:cTn id="40" dur="1000" fill="hold"/>
                                        <p:tgtEl>
                                          <p:spTgt spid="45"/>
                                        </p:tgtEl>
                                        <p:attrNameLst>
                                          <p:attrName>ppt_x</p:attrName>
                                        </p:attrNameLst>
                                      </p:cBhvr>
                                      <p:tavLst>
                                        <p:tav tm="0">
                                          <p:val>
                                            <p:strVal val="#ppt_x"/>
                                          </p:val>
                                        </p:tav>
                                        <p:tav tm="100000">
                                          <p:val>
                                            <p:strVal val="#ppt_x"/>
                                          </p:val>
                                        </p:tav>
                                      </p:tavLst>
                                    </p:anim>
                                    <p:anim calcmode="lin" valueType="num">
                                      <p:cBhvr>
                                        <p:cTn id="41" dur="1000" fill="hold"/>
                                        <p:tgtEl>
                                          <p:spTgt spid="4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1000"/>
                                        <p:tgtEl>
                                          <p:spTgt spid="46"/>
                                        </p:tgtEl>
                                      </p:cBhvr>
                                    </p:animEffect>
                                    <p:anim calcmode="lin" valueType="num">
                                      <p:cBhvr>
                                        <p:cTn id="45" dur="1000" fill="hold"/>
                                        <p:tgtEl>
                                          <p:spTgt spid="46"/>
                                        </p:tgtEl>
                                        <p:attrNameLst>
                                          <p:attrName>ppt_x</p:attrName>
                                        </p:attrNameLst>
                                      </p:cBhvr>
                                      <p:tavLst>
                                        <p:tav tm="0">
                                          <p:val>
                                            <p:strVal val="#ppt_x"/>
                                          </p:val>
                                        </p:tav>
                                        <p:tav tm="100000">
                                          <p:val>
                                            <p:strVal val="#ppt_x"/>
                                          </p:val>
                                        </p:tav>
                                      </p:tavLst>
                                    </p:anim>
                                    <p:anim calcmode="lin" valueType="num">
                                      <p:cBhvr>
                                        <p:cTn id="46"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7"/>
                                        </p:tgtEl>
                                        <p:attrNameLst>
                                          <p:attrName>style.visibility</p:attrName>
                                        </p:attrNameLst>
                                      </p:cBhvr>
                                      <p:to>
                                        <p:strVal val="visible"/>
                                      </p:to>
                                    </p:set>
                                    <p:anim calcmode="lin" valueType="num">
                                      <p:cBhvr additive="base">
                                        <p:cTn id="51" dur="500" fill="hold"/>
                                        <p:tgtEl>
                                          <p:spTgt spid="47"/>
                                        </p:tgtEl>
                                        <p:attrNameLst>
                                          <p:attrName>ppt_x</p:attrName>
                                        </p:attrNameLst>
                                      </p:cBhvr>
                                      <p:tavLst>
                                        <p:tav tm="0">
                                          <p:val>
                                            <p:strVal val="#ppt_x"/>
                                          </p:val>
                                        </p:tav>
                                        <p:tav tm="100000">
                                          <p:val>
                                            <p:strVal val="#ppt_x"/>
                                          </p:val>
                                        </p:tav>
                                      </p:tavLst>
                                    </p:anim>
                                    <p:anim calcmode="lin" valueType="num">
                                      <p:cBhvr additive="base">
                                        <p:cTn id="5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anim calcmode="lin" valueType="num">
                                      <p:cBhvr additive="base">
                                        <p:cTn id="57" dur="500" fill="hold"/>
                                        <p:tgtEl>
                                          <p:spTgt spid="48"/>
                                        </p:tgtEl>
                                        <p:attrNameLst>
                                          <p:attrName>ppt_x</p:attrName>
                                        </p:attrNameLst>
                                      </p:cBhvr>
                                      <p:tavLst>
                                        <p:tav tm="0">
                                          <p:val>
                                            <p:strVal val="#ppt_x"/>
                                          </p:val>
                                        </p:tav>
                                        <p:tav tm="100000">
                                          <p:val>
                                            <p:strVal val="#ppt_x"/>
                                          </p:val>
                                        </p:tav>
                                      </p:tavLst>
                                    </p:anim>
                                    <p:anim calcmode="lin" valueType="num">
                                      <p:cBhvr additive="base">
                                        <p:cTn id="5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50"/>
                                        </p:tgtEl>
                                        <p:attrNameLst>
                                          <p:attrName>style.visibility</p:attrName>
                                        </p:attrNameLst>
                                      </p:cBhvr>
                                      <p:to>
                                        <p:strVal val="visible"/>
                                      </p:to>
                                    </p:set>
                                    <p:anim calcmode="lin" valueType="num">
                                      <p:cBhvr additive="base">
                                        <p:cTn id="63" dur="500" fill="hold"/>
                                        <p:tgtEl>
                                          <p:spTgt spid="50"/>
                                        </p:tgtEl>
                                        <p:attrNameLst>
                                          <p:attrName>ppt_x</p:attrName>
                                        </p:attrNameLst>
                                      </p:cBhvr>
                                      <p:tavLst>
                                        <p:tav tm="0">
                                          <p:val>
                                            <p:strVal val="#ppt_x"/>
                                          </p:val>
                                        </p:tav>
                                        <p:tav tm="100000">
                                          <p:val>
                                            <p:strVal val="#ppt_x"/>
                                          </p:val>
                                        </p:tav>
                                      </p:tavLst>
                                    </p:anim>
                                    <p:anim calcmode="lin" valueType="num">
                                      <p:cBhvr additive="base">
                                        <p:cTn id="64" dur="500" fill="hold"/>
                                        <p:tgtEl>
                                          <p:spTgt spid="50"/>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 calcmode="lin" valueType="num">
                                      <p:cBhvr additive="base">
                                        <p:cTn id="67" dur="500" fill="hold"/>
                                        <p:tgtEl>
                                          <p:spTgt spid="51"/>
                                        </p:tgtEl>
                                        <p:attrNameLst>
                                          <p:attrName>ppt_x</p:attrName>
                                        </p:attrNameLst>
                                      </p:cBhvr>
                                      <p:tavLst>
                                        <p:tav tm="0">
                                          <p:val>
                                            <p:strVal val="#ppt_x"/>
                                          </p:val>
                                        </p:tav>
                                        <p:tav tm="100000">
                                          <p:val>
                                            <p:strVal val="#ppt_x"/>
                                          </p:val>
                                        </p:tav>
                                      </p:tavLst>
                                    </p:anim>
                                    <p:anim calcmode="lin" valueType="num">
                                      <p:cBhvr additive="base">
                                        <p:cTn id="6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52"/>
                                        </p:tgtEl>
                                        <p:attrNameLst>
                                          <p:attrName>style.visibility</p:attrName>
                                        </p:attrNameLst>
                                      </p:cBhvr>
                                      <p:to>
                                        <p:strVal val="visible"/>
                                      </p:to>
                                    </p:set>
                                    <p:anim calcmode="lin" valueType="num">
                                      <p:cBhvr additive="base">
                                        <p:cTn id="73" dur="500" fill="hold"/>
                                        <p:tgtEl>
                                          <p:spTgt spid="52"/>
                                        </p:tgtEl>
                                        <p:attrNameLst>
                                          <p:attrName>ppt_x</p:attrName>
                                        </p:attrNameLst>
                                      </p:cBhvr>
                                      <p:tavLst>
                                        <p:tav tm="0">
                                          <p:val>
                                            <p:strVal val="#ppt_x"/>
                                          </p:val>
                                        </p:tav>
                                        <p:tav tm="100000">
                                          <p:val>
                                            <p:strVal val="#ppt_x"/>
                                          </p:val>
                                        </p:tav>
                                      </p:tavLst>
                                    </p:anim>
                                    <p:anim calcmode="lin" valueType="num">
                                      <p:cBhvr additive="base">
                                        <p:cTn id="74" dur="500" fill="hold"/>
                                        <p:tgtEl>
                                          <p:spTgt spid="52"/>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53"/>
                                        </p:tgtEl>
                                        <p:attrNameLst>
                                          <p:attrName>style.visibility</p:attrName>
                                        </p:attrNameLst>
                                      </p:cBhvr>
                                      <p:to>
                                        <p:strVal val="visible"/>
                                      </p:to>
                                    </p:set>
                                    <p:anim calcmode="lin" valueType="num">
                                      <p:cBhvr additive="base">
                                        <p:cTn id="77" dur="500" fill="hold"/>
                                        <p:tgtEl>
                                          <p:spTgt spid="53"/>
                                        </p:tgtEl>
                                        <p:attrNameLst>
                                          <p:attrName>ppt_x</p:attrName>
                                        </p:attrNameLst>
                                      </p:cBhvr>
                                      <p:tavLst>
                                        <p:tav tm="0">
                                          <p:val>
                                            <p:strVal val="#ppt_x"/>
                                          </p:val>
                                        </p:tav>
                                        <p:tav tm="100000">
                                          <p:val>
                                            <p:strVal val="#ppt_x"/>
                                          </p:val>
                                        </p:tav>
                                      </p:tavLst>
                                    </p:anim>
                                    <p:anim calcmode="lin" valueType="num">
                                      <p:cBhvr additive="base">
                                        <p:cTn id="7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9"/>
                                        </p:tgtEl>
                                        <p:attrNameLst>
                                          <p:attrName>style.visibility</p:attrName>
                                        </p:attrNameLst>
                                      </p:cBhvr>
                                      <p:to>
                                        <p:strVal val="visible"/>
                                      </p:to>
                                    </p:set>
                                    <p:animEffect transition="in" filter="fade">
                                      <p:cBhvr>
                                        <p:cTn id="83" dur="1000"/>
                                        <p:tgtEl>
                                          <p:spTgt spid="9"/>
                                        </p:tgtEl>
                                      </p:cBhvr>
                                    </p:animEffect>
                                    <p:anim calcmode="lin" valueType="num">
                                      <p:cBhvr>
                                        <p:cTn id="84" dur="1000" fill="hold"/>
                                        <p:tgtEl>
                                          <p:spTgt spid="9"/>
                                        </p:tgtEl>
                                        <p:attrNameLst>
                                          <p:attrName>ppt_x</p:attrName>
                                        </p:attrNameLst>
                                      </p:cBhvr>
                                      <p:tavLst>
                                        <p:tav tm="0">
                                          <p:val>
                                            <p:strVal val="#ppt_x"/>
                                          </p:val>
                                        </p:tav>
                                        <p:tav tm="100000">
                                          <p:val>
                                            <p:strVal val="#ppt_x"/>
                                          </p:val>
                                        </p:tav>
                                      </p:tavLst>
                                    </p:anim>
                                    <p:anim calcmode="lin" valueType="num">
                                      <p:cBhvr>
                                        <p:cTn id="8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nodeType="withEffect">
                                  <p:stCondLst>
                                    <p:cond delay="0"/>
                                  </p:stCondLst>
                                  <p:childTnLst>
                                    <p:set>
                                      <p:cBhvr>
                                        <p:cTn id="92" dur="1" fill="hold">
                                          <p:stCondLst>
                                            <p:cond delay="0"/>
                                          </p:stCondLst>
                                        </p:cTn>
                                        <p:tgtEl>
                                          <p:spTgt spid="8"/>
                                        </p:tgtEl>
                                        <p:attrNameLst>
                                          <p:attrName>style.visibility</p:attrName>
                                        </p:attrNameLst>
                                      </p:cBhvr>
                                      <p:to>
                                        <p:strVal val="visible"/>
                                      </p:to>
                                    </p:set>
                                    <p:animEffect transition="in" filter="fade">
                                      <p:cBhvr>
                                        <p:cTn id="93" dur="500"/>
                                        <p:tgtEl>
                                          <p:spTgt spid="8"/>
                                        </p:tgtEl>
                                      </p:cBhvr>
                                    </p:animEffect>
                                  </p:childTnLst>
                                </p:cTn>
                              </p:par>
                              <p:par>
                                <p:cTn id="94" presetID="10" presetClass="entr" presetSubtype="0" fill="hold" nodeType="with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fade">
                                      <p:cBhvr>
                                        <p:cTn id="96" dur="500"/>
                                        <p:tgtEl>
                                          <p:spTgt spid="12"/>
                                        </p:tgtEl>
                                      </p:cBhvr>
                                    </p:animEffect>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grpId="0" nodeType="clickEffect">
                                  <p:stCondLst>
                                    <p:cond delay="0"/>
                                  </p:stCondLst>
                                  <p:childTnLst>
                                    <p:set>
                                      <p:cBhvr>
                                        <p:cTn id="100" dur="1" fill="hold">
                                          <p:stCondLst>
                                            <p:cond delay="0"/>
                                          </p:stCondLst>
                                        </p:cTn>
                                        <p:tgtEl>
                                          <p:spTgt spid="54"/>
                                        </p:tgtEl>
                                        <p:attrNameLst>
                                          <p:attrName>style.visibility</p:attrName>
                                        </p:attrNameLst>
                                      </p:cBhvr>
                                      <p:to>
                                        <p:strVal val="visible"/>
                                      </p:to>
                                    </p:set>
                                    <p:animEffect transition="in" filter="fade">
                                      <p:cBhvr>
                                        <p:cTn id="101" dur="1000"/>
                                        <p:tgtEl>
                                          <p:spTgt spid="54"/>
                                        </p:tgtEl>
                                      </p:cBhvr>
                                    </p:animEffect>
                                    <p:anim calcmode="lin" valueType="num">
                                      <p:cBhvr>
                                        <p:cTn id="102" dur="1000" fill="hold"/>
                                        <p:tgtEl>
                                          <p:spTgt spid="54"/>
                                        </p:tgtEl>
                                        <p:attrNameLst>
                                          <p:attrName>ppt_x</p:attrName>
                                        </p:attrNameLst>
                                      </p:cBhvr>
                                      <p:tavLst>
                                        <p:tav tm="0">
                                          <p:val>
                                            <p:strVal val="#ppt_x"/>
                                          </p:val>
                                        </p:tav>
                                        <p:tav tm="100000">
                                          <p:val>
                                            <p:strVal val="#ppt_x"/>
                                          </p:val>
                                        </p:tav>
                                      </p:tavLst>
                                    </p:anim>
                                    <p:anim calcmode="lin" valueType="num">
                                      <p:cBhvr>
                                        <p:cTn id="103" dur="1000" fill="hold"/>
                                        <p:tgtEl>
                                          <p:spTgt spid="54"/>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fade">
                                      <p:cBhvr>
                                        <p:cTn id="106" dur="1000"/>
                                        <p:tgtEl>
                                          <p:spTgt spid="23"/>
                                        </p:tgtEl>
                                      </p:cBhvr>
                                    </p:animEffect>
                                    <p:anim calcmode="lin" valueType="num">
                                      <p:cBhvr>
                                        <p:cTn id="107" dur="1000" fill="hold"/>
                                        <p:tgtEl>
                                          <p:spTgt spid="23"/>
                                        </p:tgtEl>
                                        <p:attrNameLst>
                                          <p:attrName>ppt_x</p:attrName>
                                        </p:attrNameLst>
                                      </p:cBhvr>
                                      <p:tavLst>
                                        <p:tav tm="0">
                                          <p:val>
                                            <p:strVal val="#ppt_x"/>
                                          </p:val>
                                        </p:tav>
                                        <p:tav tm="100000">
                                          <p:val>
                                            <p:strVal val="#ppt_x"/>
                                          </p:val>
                                        </p:tav>
                                      </p:tavLst>
                                    </p:anim>
                                    <p:anim calcmode="lin" valueType="num">
                                      <p:cBhvr>
                                        <p:cTn id="10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58"/>
                                        </p:tgtEl>
                                        <p:attrNameLst>
                                          <p:attrName>style.visibility</p:attrName>
                                        </p:attrNameLst>
                                      </p:cBhvr>
                                      <p:to>
                                        <p:strVal val="visible"/>
                                      </p:to>
                                    </p:set>
                                    <p:anim calcmode="lin" valueType="num">
                                      <p:cBhvr additive="base">
                                        <p:cTn id="113" dur="500" fill="hold"/>
                                        <p:tgtEl>
                                          <p:spTgt spid="58"/>
                                        </p:tgtEl>
                                        <p:attrNameLst>
                                          <p:attrName>ppt_x</p:attrName>
                                        </p:attrNameLst>
                                      </p:cBhvr>
                                      <p:tavLst>
                                        <p:tav tm="0">
                                          <p:val>
                                            <p:strVal val="#ppt_x"/>
                                          </p:val>
                                        </p:tav>
                                        <p:tav tm="100000">
                                          <p:val>
                                            <p:strVal val="#ppt_x"/>
                                          </p:val>
                                        </p:tav>
                                      </p:tavLst>
                                    </p:anim>
                                    <p:anim calcmode="lin" valueType="num">
                                      <p:cBhvr additive="base">
                                        <p:cTn id="114" dur="500" fill="hold"/>
                                        <p:tgtEl>
                                          <p:spTgt spid="58"/>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60"/>
                                        </p:tgtEl>
                                        <p:attrNameLst>
                                          <p:attrName>style.visibility</p:attrName>
                                        </p:attrNameLst>
                                      </p:cBhvr>
                                      <p:to>
                                        <p:strVal val="visible"/>
                                      </p:to>
                                    </p:set>
                                    <p:anim calcmode="lin" valueType="num">
                                      <p:cBhvr additive="base">
                                        <p:cTn id="117" dur="500" fill="hold"/>
                                        <p:tgtEl>
                                          <p:spTgt spid="60"/>
                                        </p:tgtEl>
                                        <p:attrNameLst>
                                          <p:attrName>ppt_x</p:attrName>
                                        </p:attrNameLst>
                                      </p:cBhvr>
                                      <p:tavLst>
                                        <p:tav tm="0">
                                          <p:val>
                                            <p:strVal val="#ppt_x"/>
                                          </p:val>
                                        </p:tav>
                                        <p:tav tm="100000">
                                          <p:val>
                                            <p:strVal val="#ppt_x"/>
                                          </p:val>
                                        </p:tav>
                                      </p:tavLst>
                                    </p:anim>
                                    <p:anim calcmode="lin" valueType="num">
                                      <p:cBhvr additive="base">
                                        <p:cTn id="11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3" grpId="0"/>
      <p:bldP spid="31" grpId="0" animBg="1"/>
      <p:bldP spid="32" grpId="0" animBg="1"/>
      <p:bldP spid="33" grpId="0" animBg="1"/>
      <p:bldP spid="34" grpId="0" animBg="1"/>
      <p:bldP spid="38" grpId="0" animBg="1"/>
      <p:bldP spid="42" grpId="0" animBg="1"/>
      <p:bldP spid="45" grpId="0" animBg="1"/>
      <p:bldP spid="46" grpId="0" animBg="1"/>
      <p:bldP spid="47" grpId="0" animBg="1"/>
      <p:bldP spid="48" grpId="0" animBg="1"/>
      <p:bldP spid="50" grpId="0" animBg="1"/>
      <p:bldP spid="51" grpId="0" animBg="1"/>
      <p:bldP spid="52" grpId="0" animBg="1"/>
      <p:bldP spid="53" grpId="0" animBg="1"/>
      <p:bldP spid="5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a:sym typeface="+mn-ea"/>
              </a:rPr>
              <a:t>分布式文件系统</a:t>
            </a:r>
            <a:endParaRPr lang="zh-CN" altLang="en-US" dirty="0"/>
          </a:p>
        </p:txBody>
      </p:sp>
      <p:sp>
        <p:nvSpPr>
          <p:cNvPr id="6" name="矩形 5"/>
          <p:cNvSpPr/>
          <p:nvPr/>
        </p:nvSpPr>
        <p:spPr>
          <a:xfrm>
            <a:off x="5902005" y="1390560"/>
            <a:ext cx="5447504" cy="4447371"/>
          </a:xfrm>
          <a:prstGeom prst="rect">
            <a:avLst/>
          </a:prstGeom>
        </p:spPr>
        <p:txBody>
          <a:bodyPr wrap="square">
            <a:spAutoFit/>
          </a:bodyPr>
          <a:lstStyle/>
          <a:p>
            <a:pPr marL="342900" indent="-342900">
              <a:lnSpc>
                <a:spcPct val="150000"/>
              </a:lnSpc>
              <a:buFont typeface="+mj-lt"/>
              <a:buAutoNum type="arabicPeriod"/>
            </a:pPr>
            <a:r>
              <a:rPr lang="zh-CN" altLang="en-US" dirty="0">
                <a:solidFill>
                  <a:srgbClr val="C00000"/>
                </a:solidFill>
                <a:latin typeface="阿里巴巴普惠体"/>
                <a:ea typeface="阿里巴巴普惠体" panose="00020600040101010101"/>
              </a:rPr>
              <a:t>分布式存储</a:t>
            </a:r>
            <a:r>
              <a:rPr lang="zh-CN" altLang="en-US" dirty="0">
                <a:solidFill>
                  <a:srgbClr val="49504F"/>
                </a:solidFill>
                <a:latin typeface="阿里巴巴普惠体"/>
                <a:ea typeface="阿里巴巴普惠体" panose="00020600040101010101"/>
              </a:rPr>
              <a:t>的优点是什么？</a:t>
            </a:r>
            <a:endParaRPr lang="en-US" altLang="zh-CN" dirty="0">
              <a:solidFill>
                <a:srgbClr val="49504F"/>
              </a:solidFill>
              <a:latin typeface="阿里巴巴普惠体"/>
              <a:ea typeface="阿里巴巴普惠体" panose="00020600040101010101"/>
            </a:endParaRPr>
          </a:p>
          <a:p>
            <a:pPr marL="371475">
              <a:lnSpc>
                <a:spcPct val="150000"/>
              </a:lnSpc>
            </a:pPr>
            <a:r>
              <a:rPr lang="zh-CN" altLang="en-US" sz="1600" dirty="0">
                <a:solidFill>
                  <a:srgbClr val="AD2B26"/>
                </a:solidFill>
                <a:latin typeface="阿里巴巴普惠体"/>
                <a:ea typeface="阿里巴巴普惠体" panose="00020600040101010101"/>
              </a:rPr>
              <a:t>无限扩展</a:t>
            </a:r>
            <a:r>
              <a:rPr lang="zh-CN" altLang="en-US" sz="1600" dirty="0">
                <a:latin typeface="阿里巴巴普惠体"/>
                <a:ea typeface="阿里巴巴普惠体" panose="00020600040101010101"/>
              </a:rPr>
              <a:t>支撑海量数据存储</a:t>
            </a:r>
          </a:p>
          <a:p>
            <a:pPr>
              <a:lnSpc>
                <a:spcPct val="150000"/>
              </a:lnSpc>
            </a:pPr>
            <a:endParaRPr lang="en-US" altLang="zh-CN" dirty="0">
              <a:solidFill>
                <a:srgbClr val="49504F"/>
              </a:solidFill>
              <a:latin typeface="阿里巴巴普惠体"/>
            </a:endParaRPr>
          </a:p>
          <a:p>
            <a:pPr marL="342900" indent="-342900">
              <a:lnSpc>
                <a:spcPct val="150000"/>
              </a:lnSpc>
              <a:buFont typeface="+mj-lt"/>
              <a:buAutoNum type="arabicPeriod" startAt="2"/>
            </a:pPr>
            <a:r>
              <a:rPr lang="zh-CN" altLang="en-US" dirty="0">
                <a:solidFill>
                  <a:srgbClr val="C00000"/>
                </a:solidFill>
                <a:latin typeface="阿里巴巴普惠体"/>
                <a:ea typeface="阿里巴巴普惠体" panose="00020600040101010101"/>
              </a:rPr>
              <a:t>元数据记录</a:t>
            </a:r>
            <a:r>
              <a:rPr lang="zh-CN" altLang="en-US" dirty="0">
                <a:solidFill>
                  <a:srgbClr val="49504F"/>
                </a:solidFill>
                <a:latin typeface="阿里巴巴普惠体"/>
                <a:ea typeface="阿里巴巴普惠体" panose="00020600040101010101"/>
              </a:rPr>
              <a:t>的功能是什么？</a:t>
            </a:r>
            <a:endParaRPr lang="en-US" altLang="zh-CN" dirty="0">
              <a:solidFill>
                <a:srgbClr val="49504F"/>
              </a:solidFill>
              <a:latin typeface="阿里巴巴普惠体"/>
              <a:ea typeface="阿里巴巴普惠体" panose="00020600040101010101"/>
            </a:endParaRPr>
          </a:p>
          <a:p>
            <a:pPr marL="371475">
              <a:lnSpc>
                <a:spcPct val="150000"/>
              </a:lnSpc>
            </a:pPr>
            <a:r>
              <a:rPr lang="zh-CN" altLang="en-US" sz="1600" dirty="0">
                <a:latin typeface="阿里巴巴普惠体"/>
                <a:ea typeface="阿里巴巴普惠体" panose="00020600040101010101"/>
              </a:rPr>
              <a:t>快速</a:t>
            </a:r>
            <a:r>
              <a:rPr lang="zh-CN" altLang="en-US" sz="1600" dirty="0">
                <a:solidFill>
                  <a:srgbClr val="C00000"/>
                </a:solidFill>
                <a:latin typeface="阿里巴巴普惠体"/>
                <a:ea typeface="阿里巴巴普惠体" panose="00020600040101010101"/>
              </a:rPr>
              <a:t>定位文件</a:t>
            </a:r>
            <a:r>
              <a:rPr lang="zh-CN" altLang="en-US" sz="1600" dirty="0">
                <a:latin typeface="阿里巴巴普惠体"/>
                <a:ea typeface="阿里巴巴普惠体" panose="00020600040101010101"/>
              </a:rPr>
              <a:t>位置便于查找</a:t>
            </a:r>
            <a:endParaRPr lang="en-US" altLang="zh-CN" sz="1600" dirty="0">
              <a:latin typeface="阿里巴巴普惠体"/>
              <a:ea typeface="阿里巴巴普惠体" panose="00020600040101010101"/>
            </a:endParaRPr>
          </a:p>
          <a:p>
            <a:pPr>
              <a:lnSpc>
                <a:spcPct val="150000"/>
              </a:lnSpc>
            </a:pPr>
            <a:endParaRPr lang="en-US" altLang="zh-CN" dirty="0">
              <a:solidFill>
                <a:srgbClr val="49504F"/>
              </a:solidFill>
              <a:latin typeface="阿里巴巴普惠体"/>
            </a:endParaRPr>
          </a:p>
          <a:p>
            <a:pPr marL="342900" indent="-342900">
              <a:lnSpc>
                <a:spcPct val="150000"/>
              </a:lnSpc>
              <a:buFont typeface="+mj-lt"/>
              <a:buAutoNum type="arabicPeriod" startAt="3"/>
            </a:pPr>
            <a:r>
              <a:rPr lang="zh-CN" altLang="en-US" dirty="0">
                <a:solidFill>
                  <a:srgbClr val="49504F"/>
                </a:solidFill>
                <a:latin typeface="阿里巴巴普惠体"/>
                <a:ea typeface="阿里巴巴普惠体" panose="00020600040101010101"/>
              </a:rPr>
              <a:t>文件</a:t>
            </a:r>
            <a:r>
              <a:rPr lang="zh-CN" altLang="en-US" dirty="0">
                <a:solidFill>
                  <a:srgbClr val="C00000"/>
                </a:solidFill>
                <a:latin typeface="阿里巴巴普惠体"/>
                <a:ea typeface="阿里巴巴普惠体" panose="00020600040101010101"/>
              </a:rPr>
              <a:t>分块存储</a:t>
            </a:r>
            <a:r>
              <a:rPr lang="zh-CN" altLang="en-US" dirty="0">
                <a:solidFill>
                  <a:srgbClr val="49504F"/>
                </a:solidFill>
                <a:latin typeface="阿里巴巴普惠体"/>
                <a:ea typeface="阿里巴巴普惠体" panose="00020600040101010101"/>
              </a:rPr>
              <a:t>好处是什么？</a:t>
            </a:r>
            <a:endParaRPr lang="en-US" altLang="zh-CN" dirty="0">
              <a:solidFill>
                <a:srgbClr val="49504F"/>
              </a:solidFill>
              <a:latin typeface="阿里巴巴普惠体"/>
              <a:ea typeface="阿里巴巴普惠体" panose="00020600040101010101"/>
            </a:endParaRPr>
          </a:p>
          <a:p>
            <a:pPr marL="371475">
              <a:lnSpc>
                <a:spcPct val="150000"/>
              </a:lnSpc>
            </a:pPr>
            <a:r>
              <a:rPr lang="zh-CN" altLang="en-US" sz="1600" dirty="0">
                <a:latin typeface="阿里巴巴普惠体"/>
                <a:ea typeface="阿里巴巴普惠体" panose="00020600040101010101"/>
              </a:rPr>
              <a:t>针对块</a:t>
            </a:r>
            <a:r>
              <a:rPr lang="zh-CN" altLang="en-US" sz="1600" dirty="0">
                <a:solidFill>
                  <a:srgbClr val="B70006"/>
                </a:solidFill>
                <a:latin typeface="阿里巴巴普惠体"/>
                <a:ea typeface="阿里巴巴普惠体" panose="00020600040101010101"/>
              </a:rPr>
              <a:t>并行操作</a:t>
            </a:r>
            <a:r>
              <a:rPr lang="zh-CN" altLang="en-US" sz="1600" dirty="0">
                <a:latin typeface="阿里巴巴普惠体"/>
                <a:ea typeface="阿里巴巴普惠体" panose="00020600040101010101"/>
              </a:rPr>
              <a:t>提高效率</a:t>
            </a:r>
            <a:endParaRPr lang="en-US" altLang="zh-CN" sz="1600" dirty="0">
              <a:latin typeface="阿里巴巴普惠体"/>
              <a:ea typeface="阿里巴巴普惠体" panose="00020600040101010101"/>
            </a:endParaRPr>
          </a:p>
          <a:p>
            <a:pPr>
              <a:lnSpc>
                <a:spcPct val="150000"/>
              </a:lnSpc>
            </a:pPr>
            <a:endParaRPr lang="en-US" altLang="zh-CN" dirty="0">
              <a:solidFill>
                <a:srgbClr val="49504F"/>
              </a:solidFill>
              <a:latin typeface="阿里巴巴普惠体"/>
            </a:endParaRPr>
          </a:p>
          <a:p>
            <a:pPr marL="342900" indent="-342900">
              <a:lnSpc>
                <a:spcPct val="150000"/>
              </a:lnSpc>
              <a:buFont typeface="+mj-lt"/>
              <a:buAutoNum type="arabicPeriod" startAt="4"/>
            </a:pPr>
            <a:r>
              <a:rPr lang="zh-CN" altLang="en-US" dirty="0">
                <a:solidFill>
                  <a:srgbClr val="49504F"/>
                </a:solidFill>
                <a:latin typeface="阿里巴巴普惠体"/>
                <a:ea typeface="阿里巴巴普惠体" panose="00020600040101010101"/>
              </a:rPr>
              <a:t>设置</a:t>
            </a:r>
            <a:r>
              <a:rPr lang="zh-CN" altLang="en-US" dirty="0">
                <a:solidFill>
                  <a:srgbClr val="C00000"/>
                </a:solidFill>
                <a:latin typeface="阿里巴巴普惠体"/>
                <a:ea typeface="阿里巴巴普惠体" panose="00020600040101010101"/>
              </a:rPr>
              <a:t>副本备份</a:t>
            </a:r>
            <a:r>
              <a:rPr lang="zh-CN" altLang="en-US" dirty="0">
                <a:solidFill>
                  <a:srgbClr val="49504F"/>
                </a:solidFill>
                <a:latin typeface="阿里巴巴普惠体"/>
                <a:ea typeface="阿里巴巴普惠体" panose="00020600040101010101"/>
              </a:rPr>
              <a:t>的作用是什么？</a:t>
            </a:r>
            <a:endParaRPr lang="en-US" altLang="zh-CN" dirty="0">
              <a:solidFill>
                <a:srgbClr val="49504F"/>
              </a:solidFill>
              <a:latin typeface="阿里巴巴普惠体"/>
              <a:ea typeface="阿里巴巴普惠体" panose="00020600040101010101"/>
            </a:endParaRPr>
          </a:p>
          <a:p>
            <a:pPr marL="371475">
              <a:lnSpc>
                <a:spcPct val="150000"/>
              </a:lnSpc>
            </a:pPr>
            <a:r>
              <a:rPr lang="zh-CN" altLang="en-US" sz="1600" dirty="0">
                <a:latin typeface="阿里巴巴普惠体"/>
                <a:ea typeface="阿里巴巴普惠体" panose="00020600040101010101"/>
              </a:rPr>
              <a:t>冗余存储保障</a:t>
            </a:r>
            <a:r>
              <a:rPr lang="zh-CN" altLang="en-US" sz="1600" dirty="0">
                <a:solidFill>
                  <a:srgbClr val="C00000"/>
                </a:solidFill>
                <a:latin typeface="阿里巴巴普惠体"/>
                <a:ea typeface="阿里巴巴普惠体" panose="00020600040101010101"/>
              </a:rPr>
              <a:t>数据安全</a:t>
            </a:r>
            <a:endParaRPr lang="en-US" altLang="zh-CN" sz="1600" dirty="0">
              <a:solidFill>
                <a:srgbClr val="C00000"/>
              </a:solidFill>
              <a:latin typeface="阿里巴巴普惠体"/>
              <a:ea typeface="阿里巴巴普惠体" panose="00020600040101010101"/>
            </a:endParaRPr>
          </a:p>
        </p:txBody>
      </p:sp>
    </p:spTree>
    <p:extLst>
      <p:ext uri="{BB962C8B-B14F-4D97-AF65-F5344CB8AC3E}">
        <p14:creationId xmlns:p14="http://schemas.microsoft.com/office/powerpoint/2010/main" val="291324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xEl>
                                              <p:pRg st="4" end="4"/>
                                            </p:txEl>
                                          </p:spTgt>
                                        </p:tgtEl>
                                        <p:attrNameLst>
                                          <p:attrName>style.visibility</p:attrName>
                                        </p:attrNameLst>
                                      </p:cBhvr>
                                      <p:to>
                                        <p:strVal val="visible"/>
                                      </p:to>
                                    </p:set>
                                    <p:animEffect transition="in" filter="fade">
                                      <p:cBhvr>
                                        <p:cTn id="14" dur="500"/>
                                        <p:tgtEl>
                                          <p:spTgt spid="6">
                                            <p:txEl>
                                              <p:pRg st="4" end="4"/>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animEffect transition="in" filter="fade">
                                      <p:cBhvr>
                                        <p:cTn id="19" dur="500"/>
                                        <p:tgtEl>
                                          <p:spTgt spid="6">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10" end="10"/>
                                            </p:txEl>
                                          </p:spTgt>
                                        </p:tgtEl>
                                        <p:attrNameLst>
                                          <p:attrName>style.visibility</p:attrName>
                                        </p:attrNameLst>
                                      </p:cBhvr>
                                      <p:to>
                                        <p:strVal val="visible"/>
                                      </p:to>
                                    </p:set>
                                    <p:animEffect transition="in" filter="fade">
                                      <p:cBhvr>
                                        <p:cTn id="24"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文件系统与分布式文件系统</a:t>
            </a:r>
            <a:endParaRPr lang="en-US" altLang="zh-CN" dirty="0">
              <a:solidFill>
                <a:schemeClr val="tx1"/>
              </a:solidFill>
            </a:endParaRPr>
          </a:p>
          <a:p>
            <a:r>
              <a:rPr lang="en-US" altLang="zh-CN" dirty="0">
                <a:solidFill>
                  <a:srgbClr val="C00000"/>
                </a:solidFill>
              </a:rPr>
              <a:t>HDFS</a:t>
            </a:r>
            <a:r>
              <a:rPr lang="zh-CN" altLang="en-US" dirty="0">
                <a:solidFill>
                  <a:srgbClr val="C00000"/>
                </a:solidFill>
              </a:rPr>
              <a:t>简介</a:t>
            </a:r>
            <a:endParaRPr lang="en-US" altLang="zh-CN" dirty="0">
              <a:solidFill>
                <a:srgbClr val="C00000"/>
              </a:solidFill>
            </a:endParaRPr>
          </a:p>
          <a:p>
            <a:r>
              <a:rPr lang="en-US" altLang="zh-CN" dirty="0">
                <a:solidFill>
                  <a:schemeClr val="tx1"/>
                </a:solidFill>
              </a:rPr>
              <a:t>HDFS</a:t>
            </a:r>
            <a:r>
              <a:rPr lang="zh-CN" altLang="en-US" dirty="0">
                <a:solidFill>
                  <a:schemeClr val="tx1"/>
                </a:solidFill>
              </a:rPr>
              <a:t>起源发展、设计目标</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应用场景</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重要特性</a:t>
            </a:r>
            <a:endParaRPr lang="en-US" altLang="zh-CN" dirty="0">
              <a:solidFill>
                <a:schemeClr val="tx1"/>
              </a:solidFill>
            </a:endParaRPr>
          </a:p>
        </p:txBody>
      </p:sp>
    </p:spTree>
    <p:extLst>
      <p:ext uri="{BB962C8B-B14F-4D97-AF65-F5344CB8AC3E}">
        <p14:creationId xmlns:p14="http://schemas.microsoft.com/office/powerpoint/2010/main" val="2974906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HDFS</a:t>
            </a:r>
            <a:r>
              <a:rPr lang="zh-CN" altLang="en-US" dirty="0"/>
              <a:t>（</a:t>
            </a:r>
            <a:r>
              <a:rPr lang="en-US" altLang="zh-CN" dirty="0"/>
              <a:t>Hadoop Distributed File System </a:t>
            </a:r>
            <a:r>
              <a:rPr lang="zh-CN" altLang="en-US" dirty="0"/>
              <a:t>）</a:t>
            </a:r>
            <a:r>
              <a:rPr lang="zh-CN" altLang="zh-CN" dirty="0"/>
              <a:t>，意为：</a:t>
            </a:r>
            <a:r>
              <a:rPr lang="en-US" altLang="zh-CN" b="1" dirty="0">
                <a:solidFill>
                  <a:srgbClr val="C00000"/>
                </a:solidFill>
              </a:rPr>
              <a:t>Hadoop</a:t>
            </a:r>
            <a:r>
              <a:rPr lang="zh-CN" altLang="zh-CN" b="1" dirty="0">
                <a:solidFill>
                  <a:srgbClr val="C00000"/>
                </a:solidFill>
              </a:rPr>
              <a:t>分布式文件系统</a:t>
            </a:r>
            <a:r>
              <a:rPr lang="zh-CN" altLang="zh-CN" dirty="0"/>
              <a:t>。</a:t>
            </a:r>
            <a:endParaRPr lang="en-US" altLang="zh-CN" dirty="0"/>
          </a:p>
          <a:p>
            <a:r>
              <a:rPr lang="zh-CN" altLang="zh-CN" dirty="0"/>
              <a:t>是</a:t>
            </a:r>
            <a:r>
              <a:rPr lang="en-US" altLang="zh-CN" dirty="0"/>
              <a:t>Apache Hadoop</a:t>
            </a:r>
            <a:r>
              <a:rPr lang="zh-CN" altLang="zh-CN" dirty="0"/>
              <a:t>核心组件之一，作为</a:t>
            </a:r>
            <a:r>
              <a:rPr lang="zh-CN" altLang="en-US" dirty="0">
                <a:solidFill>
                  <a:srgbClr val="C00000"/>
                </a:solidFill>
              </a:rPr>
              <a:t>大数据生态圈</a:t>
            </a:r>
            <a:r>
              <a:rPr lang="zh-CN" altLang="zh-CN" dirty="0">
                <a:solidFill>
                  <a:srgbClr val="C00000"/>
                </a:solidFill>
              </a:rPr>
              <a:t>最底层</a:t>
            </a:r>
            <a:r>
              <a:rPr lang="zh-CN" altLang="zh-CN" dirty="0"/>
              <a:t>的分布式存储服务而存在。</a:t>
            </a:r>
            <a:r>
              <a:rPr lang="zh-CN" altLang="en-US" dirty="0"/>
              <a:t>也可以说大数据首先要解决的问题就是海量数据的存储问题。</a:t>
            </a:r>
            <a:endParaRPr lang="zh-CN" altLang="zh-CN" dirty="0"/>
          </a:p>
          <a:p>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zh-CN" altLang="en-US" dirty="0"/>
              <a:t>分布式文件系统</a:t>
            </a:r>
            <a:r>
              <a:rPr lang="en-US" altLang="zh-CN" dirty="0"/>
              <a:t>HDFS</a:t>
            </a:r>
            <a:endParaRPr lang="zh-CN" altLang="en-US" dirty="0"/>
          </a:p>
        </p:txBody>
      </p:sp>
      <p:sp>
        <p:nvSpPr>
          <p:cNvPr id="6" name="文本占位符 5"/>
          <p:cNvSpPr>
            <a:spLocks noGrp="1"/>
          </p:cNvSpPr>
          <p:nvPr>
            <p:ph type="body" sz="quarter" idx="10"/>
          </p:nvPr>
        </p:nvSpPr>
        <p:spPr/>
        <p:txBody>
          <a:bodyPr/>
          <a:lstStyle/>
          <a:p>
            <a:r>
              <a:rPr lang="en-US" altLang="zh-CN" dirty="0"/>
              <a:t>HDFS</a:t>
            </a:r>
            <a:r>
              <a:rPr lang="zh-CN" altLang="en-US" dirty="0"/>
              <a:t>简介</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5909" y="3145302"/>
            <a:ext cx="6159540" cy="3475997"/>
          </a:xfrm>
          <a:prstGeom prst="rect">
            <a:avLst/>
          </a:prstGeom>
        </p:spPr>
      </p:pic>
    </p:spTree>
    <p:extLst>
      <p:ext uri="{BB962C8B-B14F-4D97-AF65-F5344CB8AC3E}">
        <p14:creationId xmlns:p14="http://schemas.microsoft.com/office/powerpoint/2010/main" val="13741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kumimoji="1" lang="en-US" altLang="zh-CN" dirty="0"/>
              <a:t>HDFS</a:t>
            </a:r>
            <a:r>
              <a:rPr kumimoji="1" lang="zh-CN" altLang="en-US" dirty="0"/>
              <a:t>基础知识</a:t>
            </a:r>
            <a:endParaRPr kumimoji="1" lang="en-US" altLang="zh-CN" dirty="0"/>
          </a:p>
          <a:p>
            <a:r>
              <a:rPr kumimoji="1" lang="en-US" altLang="zh-CN" dirty="0"/>
              <a:t>HDFS shell</a:t>
            </a:r>
            <a:r>
              <a:rPr kumimoji="1" lang="zh-CN" altLang="en-US" dirty="0"/>
              <a:t>操作</a:t>
            </a:r>
            <a:endParaRPr kumimoji="1" lang="en-US" altLang="zh-CN" dirty="0"/>
          </a:p>
          <a:p>
            <a:r>
              <a:rPr kumimoji="1" lang="en-US" altLang="zh-CN" dirty="0"/>
              <a:t>HDFS</a:t>
            </a:r>
            <a:r>
              <a:rPr kumimoji="1" lang="zh-CN" altLang="en-US" dirty="0"/>
              <a:t>工作流程与机制</a:t>
            </a:r>
            <a:endParaRPr kumimoji="1" lang="en-US" altLang="zh-CN" dirty="0"/>
          </a:p>
          <a:p>
            <a:r>
              <a:rPr kumimoji="1" lang="en-US" altLang="zh-CN" dirty="0"/>
              <a:t>HDFS</a:t>
            </a:r>
            <a:r>
              <a:rPr kumimoji="1" lang="zh-CN" altLang="en-US" dirty="0"/>
              <a:t>辅助工具</a:t>
            </a:r>
            <a:endParaRPr kumimoji="1" lang="en-US" altLang="zh-CN" dirty="0"/>
          </a:p>
          <a:p>
            <a:r>
              <a:rPr kumimoji="1" lang="en-US" altLang="zh-CN" dirty="0"/>
              <a:t>HDFS</a:t>
            </a:r>
            <a:r>
              <a:rPr kumimoji="1" lang="zh-CN" altLang="en-US" dirty="0"/>
              <a:t>元数据管理机制</a:t>
            </a:r>
            <a:endParaRPr kumimoji="1" lang="en-US" altLang="zh-CN" dirty="0"/>
          </a:p>
          <a:p>
            <a:r>
              <a:rPr kumimoji="1" lang="en-US" altLang="zh-CN" dirty="0"/>
              <a:t>HDFS</a:t>
            </a:r>
            <a:r>
              <a:rPr kumimoji="1" lang="zh-CN" altLang="en-US" dirty="0"/>
              <a:t>安全模式</a:t>
            </a:r>
          </a:p>
        </p:txBody>
      </p:sp>
    </p:spTree>
    <p:extLst>
      <p:ext uri="{BB962C8B-B14F-4D97-AF65-F5344CB8AC3E}">
        <p14:creationId xmlns:p14="http://schemas.microsoft.com/office/powerpoint/2010/main" val="3710185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HDFS</a:t>
            </a:r>
            <a:r>
              <a:rPr lang="zh-CN" altLang="en-US" dirty="0"/>
              <a:t>主要是</a:t>
            </a:r>
            <a:r>
              <a:rPr lang="zh-CN" altLang="zh-CN" dirty="0">
                <a:solidFill>
                  <a:srgbClr val="C00000"/>
                </a:solidFill>
              </a:rPr>
              <a:t>解决大数据</a:t>
            </a:r>
            <a:r>
              <a:rPr lang="zh-CN" altLang="en-US" dirty="0">
                <a:solidFill>
                  <a:srgbClr val="C00000"/>
                </a:solidFill>
              </a:rPr>
              <a:t>如何</a:t>
            </a:r>
            <a:r>
              <a:rPr lang="zh-CN" altLang="zh-CN" dirty="0">
                <a:solidFill>
                  <a:srgbClr val="C00000"/>
                </a:solidFill>
              </a:rPr>
              <a:t>存储</a:t>
            </a:r>
            <a:r>
              <a:rPr lang="zh-CN" altLang="en-US" dirty="0">
                <a:solidFill>
                  <a:srgbClr val="C00000"/>
                </a:solidFill>
              </a:rPr>
              <a:t>问题的</a:t>
            </a:r>
            <a:r>
              <a:rPr lang="zh-CN" altLang="zh-CN" dirty="0"/>
              <a:t>。</a:t>
            </a:r>
            <a:r>
              <a:rPr lang="zh-CN" altLang="en-US" dirty="0"/>
              <a:t>分布式意味着</a:t>
            </a:r>
            <a:r>
              <a:rPr lang="zh-CN" altLang="zh-CN" dirty="0"/>
              <a:t>是</a:t>
            </a:r>
            <a:r>
              <a:rPr lang="en-US" altLang="zh-CN" dirty="0"/>
              <a:t>HDFS</a:t>
            </a:r>
            <a:r>
              <a:rPr lang="zh-CN" altLang="en-US" dirty="0"/>
              <a:t>是</a:t>
            </a:r>
            <a:r>
              <a:rPr lang="zh-CN" altLang="zh-CN" dirty="0">
                <a:solidFill>
                  <a:srgbClr val="C00000"/>
                </a:solidFill>
              </a:rPr>
              <a:t>横跨在多台计算机</a:t>
            </a:r>
            <a:r>
              <a:rPr lang="zh-CN" altLang="zh-CN" dirty="0"/>
              <a:t>上的存储系统。</a:t>
            </a:r>
            <a:endParaRPr lang="en-US" altLang="zh-CN" dirty="0"/>
          </a:p>
          <a:p>
            <a:pPr lvl="0"/>
            <a:r>
              <a:rPr lang="en-US" altLang="zh-CN" dirty="0"/>
              <a:t>HDFS</a:t>
            </a:r>
            <a:r>
              <a:rPr lang="zh-CN" altLang="zh-CN" dirty="0"/>
              <a:t>是一种能够在普通硬件上运行的分布式文件系统，它是</a:t>
            </a:r>
            <a:r>
              <a:rPr lang="zh-CN" altLang="zh-CN" dirty="0">
                <a:solidFill>
                  <a:srgbClr val="C00000"/>
                </a:solidFill>
              </a:rPr>
              <a:t>高度容错</a:t>
            </a:r>
            <a:r>
              <a:rPr lang="zh-CN" altLang="zh-CN" dirty="0"/>
              <a:t>的，适应于具有大数据集的应用程序，它非常适于存储大型数据</a:t>
            </a:r>
            <a:r>
              <a:rPr lang="en-US" altLang="zh-CN" dirty="0"/>
              <a:t> (</a:t>
            </a:r>
            <a:r>
              <a:rPr lang="zh-CN" altLang="zh-CN" dirty="0"/>
              <a:t>比如</a:t>
            </a:r>
            <a:r>
              <a:rPr lang="en-US" altLang="zh-CN" dirty="0"/>
              <a:t> TB </a:t>
            </a:r>
            <a:r>
              <a:rPr lang="zh-CN" altLang="zh-CN" dirty="0"/>
              <a:t>和</a:t>
            </a:r>
            <a:r>
              <a:rPr lang="en-US" altLang="zh-CN" dirty="0"/>
              <a:t> PB)</a:t>
            </a:r>
            <a:r>
              <a:rPr lang="zh-CN" altLang="en-US" dirty="0"/>
              <a:t>。</a:t>
            </a:r>
            <a:endParaRPr lang="en-US" altLang="zh-CN" dirty="0"/>
          </a:p>
          <a:p>
            <a:r>
              <a:rPr lang="en-US" altLang="zh-CN" dirty="0"/>
              <a:t>HDFS</a:t>
            </a:r>
            <a:r>
              <a:rPr lang="zh-CN" altLang="zh-CN" dirty="0"/>
              <a:t>使用多台计算机存储文件</a:t>
            </a:r>
            <a:r>
              <a:rPr lang="en-US" altLang="zh-CN" dirty="0"/>
              <a:t>, </a:t>
            </a:r>
            <a:r>
              <a:rPr lang="zh-CN" altLang="zh-CN" dirty="0"/>
              <a:t>并且提供</a:t>
            </a:r>
            <a:r>
              <a:rPr lang="zh-CN" altLang="zh-CN" dirty="0">
                <a:solidFill>
                  <a:srgbClr val="C00000"/>
                </a:solidFill>
              </a:rPr>
              <a:t>统一的访问接口</a:t>
            </a:r>
            <a:r>
              <a:rPr lang="en-US" altLang="zh-CN" dirty="0"/>
              <a:t>, </a:t>
            </a:r>
            <a:r>
              <a:rPr lang="zh-CN" altLang="zh-CN" dirty="0"/>
              <a:t>像是访问一个普通文件系统一样使用分布式文件系统</a:t>
            </a:r>
            <a:r>
              <a:rPr lang="zh-CN" altLang="en-US" dirty="0"/>
              <a:t>。</a:t>
            </a:r>
            <a:endParaRPr lang="en-US" altLang="zh-CN" dirty="0"/>
          </a:p>
          <a:p>
            <a:pPr lvl="0"/>
            <a:endParaRPr lang="zh-CN" altLang="zh-CN" dirty="0"/>
          </a:p>
          <a:p>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zh-CN" altLang="en-US" dirty="0"/>
              <a:t>分布式文件系统</a:t>
            </a:r>
            <a:r>
              <a:rPr lang="en-US" altLang="zh-CN" dirty="0"/>
              <a:t>HDFS</a:t>
            </a:r>
            <a:endParaRPr lang="zh-CN" altLang="en-US" dirty="0"/>
          </a:p>
        </p:txBody>
      </p:sp>
      <p:sp>
        <p:nvSpPr>
          <p:cNvPr id="6" name="文本占位符 5"/>
          <p:cNvSpPr>
            <a:spLocks noGrp="1"/>
          </p:cNvSpPr>
          <p:nvPr>
            <p:ph type="body" sz="quarter" idx="10"/>
          </p:nvPr>
        </p:nvSpPr>
        <p:spPr/>
        <p:txBody>
          <a:bodyPr/>
          <a:lstStyle/>
          <a:p>
            <a:r>
              <a:rPr lang="en-US" altLang="zh-CN" dirty="0"/>
              <a:t>HDFS</a:t>
            </a:r>
            <a:r>
              <a:rPr lang="zh-CN" altLang="en-US" dirty="0"/>
              <a:t>简介</a:t>
            </a:r>
          </a:p>
        </p:txBody>
      </p:sp>
      <p:pic>
        <p:nvPicPr>
          <p:cNvPr id="1026" name="Picture 2" descr="The overview of the Hadoop Distributed File System (HDFS).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519" y="3594944"/>
            <a:ext cx="5840319" cy="307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911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文件系统与分布式文件系统</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简介</a:t>
            </a:r>
            <a:endParaRPr lang="en-US" altLang="zh-CN" dirty="0">
              <a:solidFill>
                <a:schemeClr val="tx1"/>
              </a:solidFill>
            </a:endParaRPr>
          </a:p>
          <a:p>
            <a:r>
              <a:rPr lang="en-US" altLang="zh-CN" dirty="0">
                <a:solidFill>
                  <a:srgbClr val="C00000"/>
                </a:solidFill>
              </a:rPr>
              <a:t>HDFS</a:t>
            </a:r>
            <a:r>
              <a:rPr lang="zh-CN" altLang="en-US" dirty="0">
                <a:solidFill>
                  <a:srgbClr val="C00000"/>
                </a:solidFill>
              </a:rPr>
              <a:t>起源发展、设计目标</a:t>
            </a:r>
            <a:endParaRPr lang="en-US" altLang="zh-CN" dirty="0">
              <a:solidFill>
                <a:srgbClr val="C00000"/>
              </a:solidFill>
            </a:endParaRPr>
          </a:p>
          <a:p>
            <a:r>
              <a:rPr lang="en-US" altLang="zh-CN" dirty="0">
                <a:solidFill>
                  <a:schemeClr val="tx1"/>
                </a:solidFill>
              </a:rPr>
              <a:t>HDFS</a:t>
            </a:r>
            <a:r>
              <a:rPr lang="zh-CN" altLang="en-US" dirty="0">
                <a:solidFill>
                  <a:schemeClr val="tx1"/>
                </a:solidFill>
              </a:rPr>
              <a:t>应用场景</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重要特性</a:t>
            </a:r>
            <a:endParaRPr lang="en-US" altLang="zh-CN" dirty="0">
              <a:solidFill>
                <a:schemeClr val="tx1"/>
              </a:solidFill>
            </a:endParaRPr>
          </a:p>
        </p:txBody>
      </p:sp>
    </p:spTree>
    <p:extLst>
      <p:ext uri="{BB962C8B-B14F-4D97-AF65-F5344CB8AC3E}">
        <p14:creationId xmlns:p14="http://schemas.microsoft.com/office/powerpoint/2010/main" val="3619967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en-US" altLang="zh-CN" dirty="0">
                <a:solidFill>
                  <a:srgbClr val="C00000"/>
                </a:solidFill>
              </a:rPr>
              <a:t>Doug Cutting</a:t>
            </a:r>
            <a:r>
              <a:rPr lang="zh-CN" altLang="en-US" dirty="0"/>
              <a:t>领导</a:t>
            </a:r>
            <a:r>
              <a:rPr lang="en-US" altLang="zh-CN" dirty="0">
                <a:solidFill>
                  <a:srgbClr val="C00000"/>
                </a:solidFill>
              </a:rPr>
              <a:t>Nutch</a:t>
            </a:r>
            <a:r>
              <a:rPr lang="zh-CN" altLang="en-US" dirty="0">
                <a:solidFill>
                  <a:srgbClr val="C00000"/>
                </a:solidFill>
              </a:rPr>
              <a:t>项目</a:t>
            </a:r>
            <a:r>
              <a:rPr lang="zh-CN" altLang="en-US" dirty="0"/>
              <a:t>研发，</a:t>
            </a:r>
            <a:r>
              <a:rPr lang="en-US" altLang="zh-CN" dirty="0"/>
              <a:t>Nutch</a:t>
            </a:r>
            <a:r>
              <a:rPr lang="zh-CN" altLang="en-US" dirty="0"/>
              <a:t>的设计目标是构建一个大型的全网搜索引擎，包括网页抓取、索引、查询等功能。</a:t>
            </a:r>
            <a:endParaRPr lang="en-US" altLang="zh-CN" dirty="0"/>
          </a:p>
          <a:p>
            <a:pPr lvl="0"/>
            <a:r>
              <a:rPr lang="zh-CN" altLang="en-US" dirty="0"/>
              <a:t>随着爬虫抓取网页数量的增加，遇到了严重的可扩展性问题</a:t>
            </a:r>
            <a:r>
              <a:rPr lang="en-US" altLang="zh-CN" dirty="0"/>
              <a:t>——</a:t>
            </a:r>
            <a:r>
              <a:rPr lang="zh-CN" altLang="en-US" dirty="0">
                <a:solidFill>
                  <a:srgbClr val="C00000"/>
                </a:solidFill>
              </a:rPr>
              <a:t>如何解决数十亿网页的存储和索引问题</a:t>
            </a:r>
            <a:r>
              <a:rPr lang="zh-CN" altLang="en-US" dirty="0"/>
              <a:t>。</a:t>
            </a:r>
            <a:endParaRPr lang="en-US" altLang="zh-CN" dirty="0"/>
          </a:p>
          <a:p>
            <a:pPr lvl="0"/>
            <a:r>
              <a:rPr lang="en-US" altLang="zh-CN" dirty="0"/>
              <a:t>2003</a:t>
            </a:r>
            <a:r>
              <a:rPr lang="zh-CN" altLang="zh-CN" dirty="0"/>
              <a:t>年的时候</a:t>
            </a:r>
            <a:r>
              <a:rPr lang="en-US" altLang="zh-CN" dirty="0"/>
              <a:t>, </a:t>
            </a:r>
            <a:r>
              <a:rPr lang="en-US" altLang="zh-CN" dirty="0">
                <a:solidFill>
                  <a:srgbClr val="C00000"/>
                </a:solidFill>
              </a:rPr>
              <a:t>Google</a:t>
            </a:r>
            <a:r>
              <a:rPr lang="en-US" altLang="zh-CN" dirty="0"/>
              <a:t> </a:t>
            </a:r>
            <a:r>
              <a:rPr lang="zh-CN" altLang="en-US" dirty="0"/>
              <a:t>发表的论文为该问题提供了可行的解决方案。</a:t>
            </a:r>
            <a:endParaRPr lang="en-US" altLang="zh-CN" dirty="0"/>
          </a:p>
          <a:p>
            <a:pPr marL="0" indent="0">
              <a:buNone/>
            </a:pPr>
            <a:r>
              <a:rPr lang="zh-CN" altLang="en-US" dirty="0"/>
              <a:t>   </a:t>
            </a:r>
            <a:r>
              <a:rPr lang="en-US" altLang="zh-CN" dirty="0"/>
              <a:t>《</a:t>
            </a:r>
            <a:r>
              <a:rPr lang="zh-CN" altLang="en-US" dirty="0">
                <a:solidFill>
                  <a:srgbClr val="C00000"/>
                </a:solidFill>
              </a:rPr>
              <a:t>分布式文件系统（</a:t>
            </a:r>
            <a:r>
              <a:rPr lang="en-US" altLang="zh-CN" dirty="0">
                <a:solidFill>
                  <a:srgbClr val="C00000"/>
                </a:solidFill>
              </a:rPr>
              <a:t>GFS</a:t>
            </a:r>
            <a:r>
              <a:rPr lang="zh-CN" altLang="en-US" dirty="0"/>
              <a:t>），可用于处理海量网页的存储</a:t>
            </a:r>
            <a:r>
              <a:rPr lang="en-US" altLang="zh-CN" dirty="0"/>
              <a:t>》</a:t>
            </a:r>
          </a:p>
          <a:p>
            <a:r>
              <a:rPr lang="en-US" altLang="zh-CN" dirty="0"/>
              <a:t>Nutch</a:t>
            </a:r>
            <a:r>
              <a:rPr lang="zh-CN" altLang="en-US" dirty="0"/>
              <a:t>的开发人员完成了相应的开源实现</a:t>
            </a:r>
            <a:r>
              <a:rPr lang="en-US" altLang="zh-CN" dirty="0"/>
              <a:t>HDFS</a:t>
            </a:r>
            <a:r>
              <a:rPr lang="zh-CN" altLang="en-US" dirty="0"/>
              <a:t>，并从</a:t>
            </a:r>
            <a:r>
              <a:rPr lang="en-US" altLang="zh-CN" dirty="0"/>
              <a:t>Nutch</a:t>
            </a:r>
            <a:r>
              <a:rPr lang="zh-CN" altLang="en-US" dirty="0"/>
              <a:t>中剥离和</a:t>
            </a:r>
            <a:r>
              <a:rPr lang="en-US" altLang="zh-CN" dirty="0"/>
              <a:t>MapReduce</a:t>
            </a:r>
            <a:r>
              <a:rPr lang="zh-CN" altLang="en-US" dirty="0"/>
              <a:t>成为独立项目</a:t>
            </a:r>
            <a:r>
              <a:rPr lang="en-US" altLang="zh-CN" dirty="0"/>
              <a:t>HADOOP</a:t>
            </a:r>
            <a:r>
              <a:rPr lang="zh-CN" altLang="en-US" dirty="0"/>
              <a:t>。</a:t>
            </a:r>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zh-CN" altLang="en-US" dirty="0"/>
              <a:t>分布式文件系统</a:t>
            </a:r>
            <a:r>
              <a:rPr lang="en-US" altLang="zh-CN" dirty="0"/>
              <a:t>HDFS</a:t>
            </a:r>
            <a:endParaRPr lang="zh-CN" altLang="en-US" dirty="0"/>
          </a:p>
        </p:txBody>
      </p:sp>
      <p:sp>
        <p:nvSpPr>
          <p:cNvPr id="6" name="文本占位符 5"/>
          <p:cNvSpPr>
            <a:spLocks noGrp="1"/>
          </p:cNvSpPr>
          <p:nvPr>
            <p:ph type="body" sz="quarter" idx="10"/>
          </p:nvPr>
        </p:nvSpPr>
        <p:spPr/>
        <p:txBody>
          <a:bodyPr/>
          <a:lstStyle/>
          <a:p>
            <a:r>
              <a:rPr lang="en-US" altLang="zh-CN" dirty="0"/>
              <a:t>HDFS</a:t>
            </a:r>
            <a:r>
              <a:rPr lang="zh-CN" altLang="en-US" dirty="0"/>
              <a:t>起源发展</a:t>
            </a:r>
          </a:p>
        </p:txBody>
      </p:sp>
      <p:pic>
        <p:nvPicPr>
          <p:cNvPr id="2" name="图片 1"/>
          <p:cNvPicPr>
            <a:picLocks noChangeAspect="1"/>
          </p:cNvPicPr>
          <p:nvPr/>
        </p:nvPicPr>
        <p:blipFill>
          <a:blip r:embed="rId2"/>
          <a:stretch>
            <a:fillRect/>
          </a:stretch>
        </p:blipFill>
        <p:spPr>
          <a:xfrm>
            <a:off x="1840306" y="4267200"/>
            <a:ext cx="8329382" cy="2216443"/>
          </a:xfrm>
          <a:prstGeom prst="rect">
            <a:avLst/>
          </a:prstGeom>
          <a:ln>
            <a:solidFill>
              <a:schemeClr val="accent1"/>
            </a:solidFill>
          </a:ln>
        </p:spPr>
      </p:pic>
    </p:spTree>
    <p:extLst>
      <p:ext uri="{BB962C8B-B14F-4D97-AF65-F5344CB8AC3E}">
        <p14:creationId xmlns:p14="http://schemas.microsoft.com/office/powerpoint/2010/main" val="3439960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chemeClr val="tx1"/>
                </a:solidFill>
              </a:rPr>
              <a:t>硬件故障（</a:t>
            </a:r>
            <a:r>
              <a:rPr lang="en-US" altLang="zh-CN" dirty="0">
                <a:solidFill>
                  <a:schemeClr val="tx1"/>
                </a:solidFill>
              </a:rPr>
              <a:t>Hardware Failure</a:t>
            </a:r>
            <a:r>
              <a:rPr lang="zh-CN" altLang="en-US" dirty="0">
                <a:solidFill>
                  <a:schemeClr val="tx1"/>
                </a:solidFill>
              </a:rPr>
              <a:t>）</a:t>
            </a:r>
            <a:r>
              <a:rPr lang="zh-CN" altLang="en-US" dirty="0"/>
              <a:t>是常态， </a:t>
            </a:r>
            <a:r>
              <a:rPr lang="en-US" altLang="zh-CN" dirty="0"/>
              <a:t>HDFS</a:t>
            </a:r>
            <a:r>
              <a:rPr lang="zh-CN" altLang="en-US" dirty="0"/>
              <a:t>可能有成百上千的服务器组成，每一个组件都有可能出现故障。因此</a:t>
            </a:r>
            <a:r>
              <a:rPr lang="zh-CN" altLang="en-US" b="1" dirty="0">
                <a:solidFill>
                  <a:srgbClr val="92D050"/>
                </a:solidFill>
              </a:rPr>
              <a:t>故障检测和自动快速恢复</a:t>
            </a:r>
            <a:r>
              <a:rPr lang="zh-CN" altLang="en-US" dirty="0"/>
              <a:t>是</a:t>
            </a:r>
            <a:r>
              <a:rPr lang="en-US" altLang="zh-CN" dirty="0"/>
              <a:t>HDFS</a:t>
            </a:r>
            <a:r>
              <a:rPr lang="zh-CN" altLang="en-US" dirty="0"/>
              <a:t>的核心架构目标。</a:t>
            </a:r>
          </a:p>
          <a:p>
            <a:r>
              <a:rPr lang="en-US" altLang="zh-CN" dirty="0"/>
              <a:t>HDFS</a:t>
            </a:r>
            <a:r>
              <a:rPr lang="zh-CN" altLang="en-US" dirty="0"/>
              <a:t>上的应用主要是以</a:t>
            </a:r>
            <a:r>
              <a:rPr lang="zh-CN" altLang="en-US" dirty="0">
                <a:solidFill>
                  <a:schemeClr val="tx1"/>
                </a:solidFill>
              </a:rPr>
              <a:t>流式读取数据（</a:t>
            </a:r>
            <a:r>
              <a:rPr lang="en-US" altLang="zh-CN" dirty="0">
                <a:solidFill>
                  <a:schemeClr val="tx1"/>
                </a:solidFill>
              </a:rPr>
              <a:t>Streaming Data Access</a:t>
            </a:r>
            <a:r>
              <a:rPr lang="zh-CN" altLang="en-US" dirty="0">
                <a:solidFill>
                  <a:schemeClr val="tx1"/>
                </a:solidFill>
              </a:rPr>
              <a:t>）</a:t>
            </a:r>
            <a:r>
              <a:rPr lang="zh-CN" altLang="en-US" dirty="0"/>
              <a:t>。</a:t>
            </a:r>
            <a:r>
              <a:rPr lang="en-US" altLang="zh-CN" dirty="0"/>
              <a:t>HDFS</a:t>
            </a:r>
            <a:r>
              <a:rPr lang="zh-CN" altLang="en-US" dirty="0"/>
              <a:t>被设计成</a:t>
            </a:r>
            <a:r>
              <a:rPr lang="zh-CN" altLang="en-US" b="1" dirty="0">
                <a:solidFill>
                  <a:srgbClr val="92D050"/>
                </a:solidFill>
              </a:rPr>
              <a:t>用于批处理</a:t>
            </a:r>
            <a:r>
              <a:rPr lang="zh-CN" altLang="en-US" dirty="0"/>
              <a:t>，而不是用户交互式的。相较于数据访问的反应时间，更</a:t>
            </a:r>
            <a:r>
              <a:rPr lang="zh-CN" altLang="en-US" b="1" dirty="0">
                <a:solidFill>
                  <a:srgbClr val="92D050"/>
                </a:solidFill>
              </a:rPr>
              <a:t>注重数据访问的高吞吐量</a:t>
            </a:r>
            <a:r>
              <a:rPr lang="zh-CN" altLang="en-US" dirty="0"/>
              <a:t>。</a:t>
            </a:r>
          </a:p>
          <a:p>
            <a:r>
              <a:rPr lang="zh-CN" altLang="en-US" dirty="0"/>
              <a:t>典型的</a:t>
            </a:r>
            <a:r>
              <a:rPr lang="en-US" altLang="zh-CN" dirty="0"/>
              <a:t>HDFS</a:t>
            </a:r>
            <a:r>
              <a:rPr lang="zh-CN" altLang="en-US" dirty="0"/>
              <a:t>文件大小是</a:t>
            </a:r>
            <a:r>
              <a:rPr lang="en-US" altLang="zh-CN" dirty="0"/>
              <a:t>GB</a:t>
            </a:r>
            <a:r>
              <a:rPr lang="zh-CN" altLang="en-US" dirty="0"/>
              <a:t>到</a:t>
            </a:r>
            <a:r>
              <a:rPr lang="en-US" altLang="zh-CN" dirty="0"/>
              <a:t>TB</a:t>
            </a:r>
            <a:r>
              <a:rPr lang="zh-CN" altLang="en-US" dirty="0"/>
              <a:t>的级别。所以，</a:t>
            </a:r>
            <a:r>
              <a:rPr lang="en-US" altLang="zh-CN" dirty="0"/>
              <a:t>HDFS</a:t>
            </a:r>
            <a:r>
              <a:rPr lang="zh-CN" altLang="en-US" dirty="0"/>
              <a:t>被调整成</a:t>
            </a:r>
            <a:r>
              <a:rPr lang="zh-CN" altLang="en-US" b="1" dirty="0">
                <a:solidFill>
                  <a:srgbClr val="92D050"/>
                </a:solidFill>
              </a:rPr>
              <a:t>支持大文件（</a:t>
            </a:r>
            <a:r>
              <a:rPr lang="en-US" altLang="zh-CN" b="1" dirty="0">
                <a:solidFill>
                  <a:srgbClr val="92D050"/>
                </a:solidFill>
              </a:rPr>
              <a:t>Large Data Sets</a:t>
            </a:r>
            <a:r>
              <a:rPr lang="zh-CN" altLang="en-US" b="1" dirty="0">
                <a:solidFill>
                  <a:srgbClr val="92D050"/>
                </a:solidFill>
              </a:rPr>
              <a:t>）</a:t>
            </a:r>
            <a:r>
              <a:rPr lang="zh-CN" altLang="en-US" dirty="0"/>
              <a:t>。它应该提供很高的聚合数据带宽，一个集群中支持数百个节点，一个集群中还应该支持千万级别的文件。</a:t>
            </a:r>
          </a:p>
          <a:p>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zh-CN" altLang="en-US" dirty="0"/>
              <a:t>分布式文件系统</a:t>
            </a:r>
            <a:r>
              <a:rPr lang="en-US" altLang="zh-CN" dirty="0"/>
              <a:t>HDFS</a:t>
            </a:r>
            <a:endParaRPr lang="zh-CN" altLang="en-US" dirty="0"/>
          </a:p>
        </p:txBody>
      </p:sp>
      <p:sp>
        <p:nvSpPr>
          <p:cNvPr id="6" name="文本占位符 5"/>
          <p:cNvSpPr>
            <a:spLocks noGrp="1"/>
          </p:cNvSpPr>
          <p:nvPr>
            <p:ph type="body" sz="quarter" idx="10"/>
          </p:nvPr>
        </p:nvSpPr>
        <p:spPr/>
        <p:txBody>
          <a:bodyPr/>
          <a:lstStyle/>
          <a:p>
            <a:r>
              <a:rPr lang="en-US" altLang="zh-CN" dirty="0"/>
              <a:t>HDFS</a:t>
            </a:r>
            <a:r>
              <a:rPr lang="zh-CN" altLang="en-US" dirty="0"/>
              <a:t>设计目标</a:t>
            </a:r>
          </a:p>
        </p:txBody>
      </p:sp>
    </p:spTree>
    <p:extLst>
      <p:ext uri="{BB962C8B-B14F-4D97-AF65-F5344CB8AC3E}">
        <p14:creationId xmlns:p14="http://schemas.microsoft.com/office/powerpoint/2010/main" val="3719194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大部分</a:t>
            </a:r>
            <a:r>
              <a:rPr lang="en-US" altLang="zh-CN" dirty="0"/>
              <a:t>HDFS</a:t>
            </a:r>
            <a:r>
              <a:rPr lang="zh-CN" altLang="en-US" dirty="0"/>
              <a:t>应用对文件要求的是</a:t>
            </a:r>
            <a:r>
              <a:rPr lang="en-US" altLang="zh-CN" b="1" dirty="0">
                <a:solidFill>
                  <a:srgbClr val="92D050"/>
                </a:solidFill>
              </a:rPr>
              <a:t>write-one-read-many</a:t>
            </a:r>
            <a:r>
              <a:rPr lang="zh-CN" altLang="en-US" dirty="0"/>
              <a:t>访问模型。一个文件一旦</a:t>
            </a:r>
            <a:r>
              <a:rPr lang="zh-CN" altLang="en-US" dirty="0">
                <a:solidFill>
                  <a:srgbClr val="92D050"/>
                </a:solidFill>
              </a:rPr>
              <a:t>创建、写入、关闭之后就不需要修改</a:t>
            </a:r>
            <a:r>
              <a:rPr lang="zh-CN" altLang="en-US" dirty="0"/>
              <a:t>了。这一假设简化了数据一致性问题，使高吞吐量的数据访问成为可能。</a:t>
            </a:r>
          </a:p>
          <a:p>
            <a:r>
              <a:rPr lang="zh-CN" altLang="en-US" dirty="0">
                <a:solidFill>
                  <a:srgbClr val="92D050"/>
                </a:solidFill>
              </a:rPr>
              <a:t>移动计算的代价比之移动数据的代价低</a:t>
            </a:r>
            <a:r>
              <a:rPr lang="zh-CN" altLang="en-US" dirty="0"/>
              <a:t>。一个应用请求的计算，离它操作的数据越近就越高效。将计算移动到数据附近，比之将数据移动到应用所在显然更好。</a:t>
            </a:r>
          </a:p>
          <a:p>
            <a:r>
              <a:rPr lang="en-US" altLang="zh-CN" dirty="0"/>
              <a:t>HDFS</a:t>
            </a:r>
            <a:r>
              <a:rPr lang="zh-CN" altLang="en-US" dirty="0"/>
              <a:t>被设计为可从一个</a:t>
            </a:r>
            <a:r>
              <a:rPr lang="zh-CN" altLang="en-US" dirty="0">
                <a:solidFill>
                  <a:srgbClr val="92D050"/>
                </a:solidFill>
              </a:rPr>
              <a:t>平台轻松移植</a:t>
            </a:r>
            <a:r>
              <a:rPr lang="zh-CN" altLang="en-US" dirty="0"/>
              <a:t>到另一个平台。这有助于将</a:t>
            </a:r>
            <a:r>
              <a:rPr lang="en-US" altLang="zh-CN" dirty="0"/>
              <a:t>HDFS</a:t>
            </a:r>
            <a:r>
              <a:rPr lang="zh-CN" altLang="en-US" dirty="0"/>
              <a:t>广泛用作大量应用程序的首选平台。</a:t>
            </a:r>
          </a:p>
          <a:p>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zh-CN" altLang="en-US" dirty="0"/>
              <a:t>分布式文件系统</a:t>
            </a:r>
            <a:r>
              <a:rPr lang="en-US" altLang="zh-CN" dirty="0"/>
              <a:t>HDFS</a:t>
            </a:r>
            <a:endParaRPr lang="zh-CN" altLang="en-US" dirty="0"/>
          </a:p>
        </p:txBody>
      </p:sp>
      <p:sp>
        <p:nvSpPr>
          <p:cNvPr id="6" name="文本占位符 5"/>
          <p:cNvSpPr>
            <a:spLocks noGrp="1"/>
          </p:cNvSpPr>
          <p:nvPr>
            <p:ph type="body" sz="quarter" idx="10"/>
          </p:nvPr>
        </p:nvSpPr>
        <p:spPr/>
        <p:txBody>
          <a:bodyPr/>
          <a:lstStyle/>
          <a:p>
            <a:r>
              <a:rPr lang="en-US" altLang="zh-CN" dirty="0"/>
              <a:t>HDFS</a:t>
            </a:r>
            <a:r>
              <a:rPr lang="zh-CN" altLang="en-US" dirty="0"/>
              <a:t>设计目标</a:t>
            </a:r>
          </a:p>
        </p:txBody>
      </p:sp>
    </p:spTree>
    <p:extLst>
      <p:ext uri="{BB962C8B-B14F-4D97-AF65-F5344CB8AC3E}">
        <p14:creationId xmlns:p14="http://schemas.microsoft.com/office/powerpoint/2010/main" val="546270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文件系统与分布式文件系统</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简介</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起源发展、设计目标</a:t>
            </a:r>
            <a:endParaRPr lang="en-US" altLang="zh-CN" dirty="0">
              <a:solidFill>
                <a:schemeClr val="tx1"/>
              </a:solidFill>
            </a:endParaRPr>
          </a:p>
          <a:p>
            <a:r>
              <a:rPr lang="en-US" altLang="zh-CN" dirty="0">
                <a:solidFill>
                  <a:srgbClr val="C00000"/>
                </a:solidFill>
              </a:rPr>
              <a:t>HDFS</a:t>
            </a:r>
            <a:r>
              <a:rPr lang="zh-CN" altLang="en-US" dirty="0">
                <a:solidFill>
                  <a:srgbClr val="C00000"/>
                </a:solidFill>
              </a:rPr>
              <a:t>应用场景</a:t>
            </a:r>
            <a:endParaRPr lang="en-US" altLang="zh-CN" dirty="0">
              <a:solidFill>
                <a:srgbClr val="C00000"/>
              </a:solidFill>
            </a:endParaRPr>
          </a:p>
          <a:p>
            <a:r>
              <a:rPr lang="en-US" altLang="zh-CN" dirty="0">
                <a:solidFill>
                  <a:schemeClr val="tx1"/>
                </a:solidFill>
              </a:rPr>
              <a:t>HDFS</a:t>
            </a:r>
            <a:r>
              <a:rPr lang="zh-CN" altLang="en-US" dirty="0">
                <a:solidFill>
                  <a:schemeClr val="tx1"/>
                </a:solidFill>
              </a:rPr>
              <a:t>重要特性</a:t>
            </a:r>
            <a:endParaRPr lang="en-US" altLang="zh-CN" dirty="0">
              <a:solidFill>
                <a:schemeClr val="tx1"/>
              </a:solidFill>
            </a:endParaRPr>
          </a:p>
        </p:txBody>
      </p:sp>
    </p:spTree>
    <p:extLst>
      <p:ext uri="{BB962C8B-B14F-4D97-AF65-F5344CB8AC3E}">
        <p14:creationId xmlns:p14="http://schemas.microsoft.com/office/powerpoint/2010/main" val="3144031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分布式文件系统</a:t>
            </a:r>
            <a:r>
              <a:rPr lang="en-US" altLang="zh-CN" dirty="0"/>
              <a:t>HDFS</a:t>
            </a:r>
            <a:endParaRPr lang="zh-CN" altLang="en-US" dirty="0"/>
          </a:p>
        </p:txBody>
      </p:sp>
      <p:sp>
        <p:nvSpPr>
          <p:cNvPr id="6" name="文本占位符 5"/>
          <p:cNvSpPr>
            <a:spLocks noGrp="1"/>
          </p:cNvSpPr>
          <p:nvPr>
            <p:ph type="body" sz="quarter" idx="10"/>
          </p:nvPr>
        </p:nvSpPr>
        <p:spPr/>
        <p:txBody>
          <a:bodyPr/>
          <a:lstStyle/>
          <a:p>
            <a:r>
              <a:rPr lang="en-US" altLang="zh-CN" dirty="0"/>
              <a:t>HDFS</a:t>
            </a:r>
            <a:r>
              <a:rPr lang="zh-CN" altLang="en-US" dirty="0"/>
              <a:t>应用场景</a:t>
            </a:r>
          </a:p>
        </p:txBody>
      </p:sp>
      <p:sp>
        <p:nvSpPr>
          <p:cNvPr id="8" name="Freeform 46">
            <a:extLst>
              <a:ext uri="{FF2B5EF4-FFF2-40B4-BE49-F238E27FC236}">
                <a16:creationId xmlns:a16="http://schemas.microsoft.com/office/drawing/2014/main" id="{117F23E5-10F0-FD4D-BEA6-806990AB2EED}"/>
              </a:ext>
            </a:extLst>
          </p:cNvPr>
          <p:cNvSpPr>
            <a:spLocks/>
          </p:cNvSpPr>
          <p:nvPr/>
        </p:nvSpPr>
        <p:spPr bwMode="auto">
          <a:xfrm>
            <a:off x="2553509" y="2006390"/>
            <a:ext cx="3257787" cy="3665541"/>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chemeClr val="bg1"/>
          </a:solidFill>
          <a:ln w="76200">
            <a:solidFill>
              <a:srgbClr val="49504F"/>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latin typeface="Alibaba PuHuiTi R" pitchFamily="18" charset="-122"/>
              <a:ea typeface="Alibaba PuHuiTi R" pitchFamily="18" charset="-122"/>
              <a:cs typeface="Alibaba PuHuiTi R" pitchFamily="18" charset="-122"/>
              <a:sym typeface="Bebas" pitchFamily="2" charset="0"/>
            </a:endParaRPr>
          </a:p>
        </p:txBody>
      </p:sp>
      <p:sp>
        <p:nvSpPr>
          <p:cNvPr id="9" name="Freeform 46">
            <a:extLst>
              <a:ext uri="{FF2B5EF4-FFF2-40B4-BE49-F238E27FC236}">
                <a16:creationId xmlns:a16="http://schemas.microsoft.com/office/drawing/2014/main" id="{792B8FF4-2F5F-FA4C-B6D3-3433AA7A4FEB}"/>
              </a:ext>
            </a:extLst>
          </p:cNvPr>
          <p:cNvSpPr>
            <a:spLocks/>
          </p:cNvSpPr>
          <p:nvPr/>
        </p:nvSpPr>
        <p:spPr bwMode="auto">
          <a:xfrm>
            <a:off x="6438717" y="2006390"/>
            <a:ext cx="3255664" cy="3665541"/>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chemeClr val="bg1"/>
          </a:solidFill>
          <a:ln w="76200">
            <a:solidFill>
              <a:srgbClr val="AD2B26"/>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latin typeface="Alibaba PuHuiTi R" pitchFamily="18" charset="-122"/>
              <a:ea typeface="Alibaba PuHuiTi R" pitchFamily="18" charset="-122"/>
              <a:cs typeface="Alibaba PuHuiTi R" pitchFamily="18" charset="-122"/>
              <a:sym typeface="Bebas" pitchFamily="2" charset="0"/>
            </a:endParaRPr>
          </a:p>
        </p:txBody>
      </p:sp>
      <p:sp>
        <p:nvSpPr>
          <p:cNvPr id="10" name="Freeform 5">
            <a:extLst>
              <a:ext uri="{FF2B5EF4-FFF2-40B4-BE49-F238E27FC236}">
                <a16:creationId xmlns:a16="http://schemas.microsoft.com/office/drawing/2014/main" id="{D793896C-5C88-CD46-B521-7EC3ECD48881}"/>
              </a:ext>
            </a:extLst>
          </p:cNvPr>
          <p:cNvSpPr>
            <a:spLocks/>
          </p:cNvSpPr>
          <p:nvPr/>
        </p:nvSpPr>
        <p:spPr bwMode="auto">
          <a:xfrm>
            <a:off x="1187958" y="3006662"/>
            <a:ext cx="1936833" cy="1722338"/>
          </a:xfrm>
          <a:custGeom>
            <a:avLst/>
            <a:gdLst>
              <a:gd name="T0" fmla="*/ 145 w 477"/>
              <a:gd name="T1" fmla="*/ 0 h 423"/>
              <a:gd name="T2" fmla="*/ 331 w 477"/>
              <a:gd name="T3" fmla="*/ 0 h 423"/>
              <a:gd name="T4" fmla="*/ 375 w 477"/>
              <a:gd name="T5" fmla="*/ 25 h 423"/>
              <a:gd name="T6" fmla="*/ 468 w 477"/>
              <a:gd name="T7" fmla="*/ 186 h 423"/>
              <a:gd name="T8" fmla="*/ 468 w 477"/>
              <a:gd name="T9" fmla="*/ 237 h 423"/>
              <a:gd name="T10" fmla="*/ 375 w 477"/>
              <a:gd name="T11" fmla="*/ 398 h 423"/>
              <a:gd name="T12" fmla="*/ 331 w 477"/>
              <a:gd name="T13" fmla="*/ 423 h 423"/>
              <a:gd name="T14" fmla="*/ 146 w 477"/>
              <a:gd name="T15" fmla="*/ 423 h 423"/>
              <a:gd name="T16" fmla="*/ 101 w 477"/>
              <a:gd name="T17" fmla="*/ 398 h 423"/>
              <a:gd name="T18" fmla="*/ 55 w 477"/>
              <a:gd name="T19" fmla="*/ 317 h 423"/>
              <a:gd name="T20" fmla="*/ 9 w 477"/>
              <a:gd name="T21" fmla="*/ 237 h 423"/>
              <a:gd name="T22" fmla="*/ 9 w 477"/>
              <a:gd name="T23" fmla="*/ 186 h 423"/>
              <a:gd name="T24" fmla="*/ 101 w 477"/>
              <a:gd name="T25" fmla="*/ 25 h 423"/>
              <a:gd name="T26" fmla="*/ 145 w 477"/>
              <a:gd name="T2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23">
                <a:moveTo>
                  <a:pt x="145" y="0"/>
                </a:moveTo>
                <a:cubicBezTo>
                  <a:pt x="207" y="0"/>
                  <a:pt x="269" y="0"/>
                  <a:pt x="331" y="0"/>
                </a:cubicBezTo>
                <a:cubicBezTo>
                  <a:pt x="349" y="1"/>
                  <a:pt x="366" y="10"/>
                  <a:pt x="375" y="25"/>
                </a:cubicBezTo>
                <a:cubicBezTo>
                  <a:pt x="406" y="79"/>
                  <a:pt x="437" y="132"/>
                  <a:pt x="468" y="186"/>
                </a:cubicBezTo>
                <a:cubicBezTo>
                  <a:pt x="476" y="202"/>
                  <a:pt x="477" y="221"/>
                  <a:pt x="468" y="237"/>
                </a:cubicBezTo>
                <a:cubicBezTo>
                  <a:pt x="375" y="398"/>
                  <a:pt x="375" y="398"/>
                  <a:pt x="375" y="398"/>
                </a:cubicBezTo>
                <a:cubicBezTo>
                  <a:pt x="366" y="413"/>
                  <a:pt x="349" y="423"/>
                  <a:pt x="331" y="423"/>
                </a:cubicBezTo>
                <a:cubicBezTo>
                  <a:pt x="146" y="423"/>
                  <a:pt x="146" y="423"/>
                  <a:pt x="146" y="423"/>
                </a:cubicBezTo>
                <a:cubicBezTo>
                  <a:pt x="128" y="423"/>
                  <a:pt x="111" y="413"/>
                  <a:pt x="101" y="398"/>
                </a:cubicBezTo>
                <a:cubicBezTo>
                  <a:pt x="55" y="317"/>
                  <a:pt x="55" y="317"/>
                  <a:pt x="55" y="317"/>
                </a:cubicBezTo>
                <a:cubicBezTo>
                  <a:pt x="9" y="237"/>
                  <a:pt x="9" y="237"/>
                  <a:pt x="9" y="237"/>
                </a:cubicBezTo>
                <a:cubicBezTo>
                  <a:pt x="0" y="222"/>
                  <a:pt x="0" y="202"/>
                  <a:pt x="9" y="186"/>
                </a:cubicBezTo>
                <a:cubicBezTo>
                  <a:pt x="101" y="25"/>
                  <a:pt x="101" y="25"/>
                  <a:pt x="101" y="25"/>
                </a:cubicBezTo>
                <a:cubicBezTo>
                  <a:pt x="111" y="10"/>
                  <a:pt x="128" y="1"/>
                  <a:pt x="145" y="0"/>
                </a:cubicBezTo>
                <a:close/>
              </a:path>
            </a:pathLst>
          </a:custGeom>
          <a:solidFill>
            <a:srgbClr val="49504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400" dirty="0">
                <a:solidFill>
                  <a:schemeClr val="bg1"/>
                </a:solidFill>
                <a:latin typeface="Alibaba PuHuiTi M" pitchFamily="18" charset="-122"/>
                <a:ea typeface="Alibaba PuHuiTi M" pitchFamily="18" charset="-122"/>
                <a:cs typeface="Alibaba PuHuiTi M" pitchFamily="18" charset="-122"/>
                <a:sym typeface="Bebas"/>
              </a:rPr>
              <a:t>适合场景</a:t>
            </a:r>
          </a:p>
        </p:txBody>
      </p:sp>
      <p:sp>
        <p:nvSpPr>
          <p:cNvPr id="11" name="Freeform 5">
            <a:extLst>
              <a:ext uri="{FF2B5EF4-FFF2-40B4-BE49-F238E27FC236}">
                <a16:creationId xmlns:a16="http://schemas.microsoft.com/office/drawing/2014/main" id="{4B69586E-EDDC-7D4C-98AB-FA70FA75795F}"/>
              </a:ext>
            </a:extLst>
          </p:cNvPr>
          <p:cNvSpPr>
            <a:spLocks/>
          </p:cNvSpPr>
          <p:nvPr/>
        </p:nvSpPr>
        <p:spPr bwMode="auto">
          <a:xfrm>
            <a:off x="9135841" y="3019404"/>
            <a:ext cx="1936833" cy="1722338"/>
          </a:xfrm>
          <a:custGeom>
            <a:avLst/>
            <a:gdLst>
              <a:gd name="T0" fmla="*/ 145 w 477"/>
              <a:gd name="T1" fmla="*/ 0 h 423"/>
              <a:gd name="T2" fmla="*/ 331 w 477"/>
              <a:gd name="T3" fmla="*/ 0 h 423"/>
              <a:gd name="T4" fmla="*/ 375 w 477"/>
              <a:gd name="T5" fmla="*/ 25 h 423"/>
              <a:gd name="T6" fmla="*/ 468 w 477"/>
              <a:gd name="T7" fmla="*/ 186 h 423"/>
              <a:gd name="T8" fmla="*/ 468 w 477"/>
              <a:gd name="T9" fmla="*/ 237 h 423"/>
              <a:gd name="T10" fmla="*/ 375 w 477"/>
              <a:gd name="T11" fmla="*/ 398 h 423"/>
              <a:gd name="T12" fmla="*/ 331 w 477"/>
              <a:gd name="T13" fmla="*/ 423 h 423"/>
              <a:gd name="T14" fmla="*/ 146 w 477"/>
              <a:gd name="T15" fmla="*/ 423 h 423"/>
              <a:gd name="T16" fmla="*/ 101 w 477"/>
              <a:gd name="T17" fmla="*/ 398 h 423"/>
              <a:gd name="T18" fmla="*/ 55 w 477"/>
              <a:gd name="T19" fmla="*/ 317 h 423"/>
              <a:gd name="T20" fmla="*/ 9 w 477"/>
              <a:gd name="T21" fmla="*/ 237 h 423"/>
              <a:gd name="T22" fmla="*/ 9 w 477"/>
              <a:gd name="T23" fmla="*/ 186 h 423"/>
              <a:gd name="T24" fmla="*/ 101 w 477"/>
              <a:gd name="T25" fmla="*/ 25 h 423"/>
              <a:gd name="T26" fmla="*/ 145 w 477"/>
              <a:gd name="T2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23">
                <a:moveTo>
                  <a:pt x="145" y="0"/>
                </a:moveTo>
                <a:cubicBezTo>
                  <a:pt x="207" y="0"/>
                  <a:pt x="269" y="0"/>
                  <a:pt x="331" y="0"/>
                </a:cubicBezTo>
                <a:cubicBezTo>
                  <a:pt x="349" y="1"/>
                  <a:pt x="366" y="10"/>
                  <a:pt x="375" y="25"/>
                </a:cubicBezTo>
                <a:cubicBezTo>
                  <a:pt x="406" y="79"/>
                  <a:pt x="437" y="132"/>
                  <a:pt x="468" y="186"/>
                </a:cubicBezTo>
                <a:cubicBezTo>
                  <a:pt x="476" y="202"/>
                  <a:pt x="477" y="221"/>
                  <a:pt x="468" y="237"/>
                </a:cubicBezTo>
                <a:cubicBezTo>
                  <a:pt x="375" y="398"/>
                  <a:pt x="375" y="398"/>
                  <a:pt x="375" y="398"/>
                </a:cubicBezTo>
                <a:cubicBezTo>
                  <a:pt x="366" y="413"/>
                  <a:pt x="349" y="423"/>
                  <a:pt x="331" y="423"/>
                </a:cubicBezTo>
                <a:cubicBezTo>
                  <a:pt x="146" y="423"/>
                  <a:pt x="146" y="423"/>
                  <a:pt x="146" y="423"/>
                </a:cubicBezTo>
                <a:cubicBezTo>
                  <a:pt x="128" y="423"/>
                  <a:pt x="111" y="413"/>
                  <a:pt x="101" y="398"/>
                </a:cubicBezTo>
                <a:cubicBezTo>
                  <a:pt x="55" y="317"/>
                  <a:pt x="55" y="317"/>
                  <a:pt x="55" y="317"/>
                </a:cubicBezTo>
                <a:cubicBezTo>
                  <a:pt x="9" y="237"/>
                  <a:pt x="9" y="237"/>
                  <a:pt x="9" y="237"/>
                </a:cubicBezTo>
                <a:cubicBezTo>
                  <a:pt x="0" y="222"/>
                  <a:pt x="0" y="202"/>
                  <a:pt x="9" y="186"/>
                </a:cubicBezTo>
                <a:cubicBezTo>
                  <a:pt x="101" y="25"/>
                  <a:pt x="101" y="25"/>
                  <a:pt x="101" y="25"/>
                </a:cubicBezTo>
                <a:cubicBezTo>
                  <a:pt x="111" y="10"/>
                  <a:pt x="128" y="1"/>
                  <a:pt x="145" y="0"/>
                </a:cubicBezTo>
                <a:close/>
              </a:path>
            </a:pathLst>
          </a:custGeom>
          <a:solidFill>
            <a:srgbClr val="AD2B26"/>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400" dirty="0">
                <a:solidFill>
                  <a:schemeClr val="bg1"/>
                </a:solidFill>
                <a:latin typeface="Alibaba PuHuiTi M" pitchFamily="18" charset="-122"/>
                <a:ea typeface="Alibaba PuHuiTi M" pitchFamily="18" charset="-122"/>
                <a:cs typeface="Alibaba PuHuiTi M" pitchFamily="18" charset="-122"/>
                <a:sym typeface="Bebas"/>
              </a:rPr>
              <a:t>不适合场景</a:t>
            </a:r>
          </a:p>
        </p:txBody>
      </p:sp>
      <p:sp>
        <p:nvSpPr>
          <p:cNvPr id="12" name="Rectangle 7">
            <a:extLst>
              <a:ext uri="{FF2B5EF4-FFF2-40B4-BE49-F238E27FC236}">
                <a16:creationId xmlns:a16="http://schemas.microsoft.com/office/drawing/2014/main" id="{14472B7E-CE71-2E49-8D15-31D73AD9AA39}"/>
              </a:ext>
            </a:extLst>
          </p:cNvPr>
          <p:cNvSpPr>
            <a:spLocks noChangeArrowheads="1"/>
          </p:cNvSpPr>
          <p:nvPr/>
        </p:nvSpPr>
        <p:spPr bwMode="auto">
          <a:xfrm>
            <a:off x="3242190" y="2900462"/>
            <a:ext cx="230364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dirty="0">
                <a:solidFill>
                  <a:srgbClr val="262626"/>
                </a:solidFill>
                <a:latin typeface="Alibaba PuHuiTi R" pitchFamily="18" charset="-122"/>
                <a:ea typeface="Alibaba PuHuiTi R" pitchFamily="18" charset="-122"/>
                <a:cs typeface="Alibaba PuHuiTi R" pitchFamily="18" charset="-122"/>
                <a:sym typeface="Bebas"/>
              </a:rPr>
              <a:t>大文件</a:t>
            </a:r>
            <a:endParaRPr lang="en-US" altLang="zh-CN" sz="1600" dirty="0">
              <a:solidFill>
                <a:srgbClr val="262626"/>
              </a:solidFill>
              <a:latin typeface="Alibaba PuHuiTi R" pitchFamily="18" charset="-122"/>
              <a:ea typeface="Alibaba PuHuiTi R" pitchFamily="18" charset="-122"/>
              <a:cs typeface="Alibaba PuHuiTi R" pitchFamily="18" charset="-122"/>
              <a:sym typeface="Bebas"/>
            </a:endParaRPr>
          </a:p>
          <a:p>
            <a:pPr>
              <a:lnSpc>
                <a:spcPct val="150000"/>
              </a:lnSpc>
            </a:pPr>
            <a:r>
              <a:rPr lang="zh-CN" altLang="en-US" sz="1600" dirty="0">
                <a:solidFill>
                  <a:srgbClr val="262626"/>
                </a:solidFill>
                <a:latin typeface="Alibaba PuHuiTi R" pitchFamily="18" charset="-122"/>
                <a:ea typeface="Alibaba PuHuiTi R" pitchFamily="18" charset="-122"/>
                <a:cs typeface="Alibaba PuHuiTi R" pitchFamily="18" charset="-122"/>
                <a:sym typeface="Bebas"/>
              </a:rPr>
              <a:t>数据流式访问</a:t>
            </a:r>
            <a:endParaRPr lang="en-US" altLang="zh-CN" sz="1600" dirty="0">
              <a:solidFill>
                <a:srgbClr val="262626"/>
              </a:solidFill>
              <a:latin typeface="Alibaba PuHuiTi R" pitchFamily="18" charset="-122"/>
              <a:ea typeface="Alibaba PuHuiTi R" pitchFamily="18" charset="-122"/>
              <a:cs typeface="Alibaba PuHuiTi R" pitchFamily="18" charset="-122"/>
              <a:sym typeface="Bebas"/>
            </a:endParaRPr>
          </a:p>
          <a:p>
            <a:pPr>
              <a:lnSpc>
                <a:spcPct val="150000"/>
              </a:lnSpc>
            </a:pPr>
            <a:r>
              <a:rPr lang="zh-CN" altLang="en-US" sz="1600" dirty="0">
                <a:solidFill>
                  <a:srgbClr val="262626"/>
                </a:solidFill>
                <a:latin typeface="Alibaba PuHuiTi R" pitchFamily="18" charset="-122"/>
                <a:ea typeface="Alibaba PuHuiTi R" pitchFamily="18" charset="-122"/>
                <a:cs typeface="Alibaba PuHuiTi R" pitchFamily="18" charset="-122"/>
                <a:sym typeface="Bebas"/>
              </a:rPr>
              <a:t>一次写入多次读取</a:t>
            </a:r>
            <a:br>
              <a:rPr lang="en-US" altLang="zh-CN" sz="1600" dirty="0">
                <a:solidFill>
                  <a:srgbClr val="262626"/>
                </a:solidFill>
                <a:latin typeface="Alibaba PuHuiTi R" pitchFamily="18" charset="-122"/>
                <a:ea typeface="Alibaba PuHuiTi R" pitchFamily="18" charset="-122"/>
                <a:cs typeface="Alibaba PuHuiTi R" pitchFamily="18" charset="-122"/>
                <a:sym typeface="Bebas"/>
              </a:rPr>
            </a:br>
            <a:r>
              <a:rPr lang="zh-CN" altLang="en-US" sz="1600" dirty="0">
                <a:solidFill>
                  <a:srgbClr val="262626"/>
                </a:solidFill>
                <a:latin typeface="Alibaba PuHuiTi R" pitchFamily="18" charset="-122"/>
                <a:ea typeface="Alibaba PuHuiTi R" pitchFamily="18" charset="-122"/>
                <a:cs typeface="Alibaba PuHuiTi R" pitchFamily="18" charset="-122"/>
                <a:sym typeface="Bebas"/>
              </a:rPr>
              <a:t>低成本部署，廉价</a:t>
            </a:r>
            <a:r>
              <a:rPr lang="en-US" altLang="zh-CN" sz="1600" dirty="0">
                <a:solidFill>
                  <a:srgbClr val="262626"/>
                </a:solidFill>
                <a:latin typeface="Alibaba PuHuiTi R" pitchFamily="18" charset="-122"/>
                <a:ea typeface="Alibaba PuHuiTi R" pitchFamily="18" charset="-122"/>
                <a:cs typeface="Alibaba PuHuiTi R" pitchFamily="18" charset="-122"/>
                <a:sym typeface="Bebas"/>
              </a:rPr>
              <a:t>PC</a:t>
            </a:r>
          </a:p>
          <a:p>
            <a:pPr>
              <a:lnSpc>
                <a:spcPct val="150000"/>
              </a:lnSpc>
            </a:pPr>
            <a:r>
              <a:rPr lang="zh-CN" altLang="en-US" sz="1600" dirty="0">
                <a:solidFill>
                  <a:srgbClr val="262626"/>
                </a:solidFill>
                <a:latin typeface="Alibaba PuHuiTi R" pitchFamily="18" charset="-122"/>
                <a:ea typeface="Alibaba PuHuiTi R" pitchFamily="18" charset="-122"/>
                <a:cs typeface="Alibaba PuHuiTi R" pitchFamily="18" charset="-122"/>
                <a:sym typeface="Bebas"/>
              </a:rPr>
              <a:t>高容错</a:t>
            </a:r>
          </a:p>
        </p:txBody>
      </p:sp>
      <p:sp>
        <p:nvSpPr>
          <p:cNvPr id="13" name="Rectangle 9">
            <a:extLst>
              <a:ext uri="{FF2B5EF4-FFF2-40B4-BE49-F238E27FC236}">
                <a16:creationId xmlns:a16="http://schemas.microsoft.com/office/drawing/2014/main" id="{2937D0EF-ABF8-9045-9E8F-12AE9C5B90F7}"/>
              </a:ext>
            </a:extLst>
          </p:cNvPr>
          <p:cNvSpPr>
            <a:spLocks noChangeArrowheads="1"/>
          </p:cNvSpPr>
          <p:nvPr/>
        </p:nvSpPr>
        <p:spPr bwMode="auto">
          <a:xfrm>
            <a:off x="6812782" y="3054331"/>
            <a:ext cx="2323059"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dirty="0">
                <a:solidFill>
                  <a:srgbClr val="262626"/>
                </a:solidFill>
                <a:latin typeface="Alibaba PuHuiTi R" pitchFamily="18" charset="-122"/>
                <a:ea typeface="Alibaba PuHuiTi R" pitchFamily="18" charset="-122"/>
                <a:cs typeface="Alibaba PuHuiTi R" pitchFamily="18" charset="-122"/>
                <a:sym typeface="Bebas"/>
              </a:rPr>
              <a:t>小文件</a:t>
            </a:r>
            <a:endParaRPr lang="en-US" altLang="zh-CN" sz="1600" dirty="0">
              <a:solidFill>
                <a:srgbClr val="262626"/>
              </a:solidFill>
              <a:latin typeface="Alibaba PuHuiTi R" pitchFamily="18" charset="-122"/>
              <a:ea typeface="Alibaba PuHuiTi R" pitchFamily="18" charset="-122"/>
              <a:cs typeface="Alibaba PuHuiTi R" pitchFamily="18" charset="-122"/>
              <a:sym typeface="Bebas"/>
            </a:endParaRPr>
          </a:p>
          <a:p>
            <a:pPr>
              <a:lnSpc>
                <a:spcPct val="150000"/>
              </a:lnSpc>
            </a:pPr>
            <a:r>
              <a:rPr lang="zh-CN" altLang="en-US" sz="1600" dirty="0">
                <a:solidFill>
                  <a:srgbClr val="262626"/>
                </a:solidFill>
                <a:latin typeface="Alibaba PuHuiTi R" pitchFamily="18" charset="-122"/>
                <a:ea typeface="Alibaba PuHuiTi R" pitchFamily="18" charset="-122"/>
                <a:cs typeface="Alibaba PuHuiTi R" pitchFamily="18" charset="-122"/>
                <a:sym typeface="Bebas"/>
              </a:rPr>
              <a:t>数据交互式访问</a:t>
            </a:r>
            <a:endParaRPr lang="en-US" altLang="zh-CN" sz="1600" dirty="0">
              <a:solidFill>
                <a:srgbClr val="262626"/>
              </a:solidFill>
              <a:latin typeface="Alibaba PuHuiTi R" pitchFamily="18" charset="-122"/>
              <a:ea typeface="Alibaba PuHuiTi R" pitchFamily="18" charset="-122"/>
              <a:cs typeface="Alibaba PuHuiTi R" pitchFamily="18" charset="-122"/>
              <a:sym typeface="Bebas"/>
            </a:endParaRPr>
          </a:p>
          <a:p>
            <a:pPr>
              <a:lnSpc>
                <a:spcPct val="150000"/>
              </a:lnSpc>
            </a:pPr>
            <a:r>
              <a:rPr lang="zh-CN" altLang="en-US" sz="1600" dirty="0">
                <a:solidFill>
                  <a:srgbClr val="262626"/>
                </a:solidFill>
                <a:latin typeface="Alibaba PuHuiTi R" pitchFamily="18" charset="-122"/>
                <a:ea typeface="Alibaba PuHuiTi R" pitchFamily="18" charset="-122"/>
                <a:cs typeface="Alibaba PuHuiTi R" pitchFamily="18" charset="-122"/>
                <a:sym typeface="Bebas"/>
              </a:rPr>
              <a:t>频繁任意修改</a:t>
            </a:r>
            <a:endParaRPr lang="en-US" altLang="zh-CN" sz="1600" dirty="0">
              <a:solidFill>
                <a:srgbClr val="262626"/>
              </a:solidFill>
              <a:latin typeface="Alibaba PuHuiTi R" pitchFamily="18" charset="-122"/>
              <a:ea typeface="Alibaba PuHuiTi R" pitchFamily="18" charset="-122"/>
              <a:cs typeface="Alibaba PuHuiTi R" pitchFamily="18" charset="-122"/>
              <a:sym typeface="Bebas"/>
            </a:endParaRPr>
          </a:p>
          <a:p>
            <a:pPr>
              <a:lnSpc>
                <a:spcPct val="150000"/>
              </a:lnSpc>
            </a:pPr>
            <a:r>
              <a:rPr lang="zh-CN" altLang="en-US" sz="1600" dirty="0">
                <a:solidFill>
                  <a:srgbClr val="262626"/>
                </a:solidFill>
                <a:latin typeface="Alibaba PuHuiTi R" pitchFamily="18" charset="-122"/>
                <a:ea typeface="Alibaba PuHuiTi R" pitchFamily="18" charset="-122"/>
                <a:cs typeface="Alibaba PuHuiTi R" pitchFamily="18" charset="-122"/>
                <a:sym typeface="Bebas"/>
              </a:rPr>
              <a:t>低延迟处理</a:t>
            </a:r>
            <a:endParaRPr lang="en-US" altLang="zh-CN" sz="1600" dirty="0">
              <a:solidFill>
                <a:srgbClr val="262626"/>
              </a:solidFill>
              <a:latin typeface="Alibaba PuHuiTi R" pitchFamily="18" charset="-122"/>
              <a:ea typeface="Alibaba PuHuiTi R" pitchFamily="18" charset="-122"/>
              <a:cs typeface="Alibaba PuHuiTi R" pitchFamily="18" charset="-122"/>
              <a:sym typeface="Bebas"/>
            </a:endParaRPr>
          </a:p>
        </p:txBody>
      </p:sp>
    </p:spTree>
    <p:extLst>
      <p:ext uri="{BB962C8B-B14F-4D97-AF65-F5344CB8AC3E}">
        <p14:creationId xmlns:p14="http://schemas.microsoft.com/office/powerpoint/2010/main" val="27428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文件系统与分布式文件系统</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简介</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起源发展、设计目标</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应用场景</a:t>
            </a:r>
            <a:endParaRPr lang="en-US" altLang="zh-CN" dirty="0">
              <a:solidFill>
                <a:schemeClr val="tx1"/>
              </a:solidFill>
            </a:endParaRPr>
          </a:p>
          <a:p>
            <a:r>
              <a:rPr lang="en-US" altLang="zh-CN" dirty="0">
                <a:solidFill>
                  <a:srgbClr val="C00000"/>
                </a:solidFill>
              </a:rPr>
              <a:t>HDFS</a:t>
            </a:r>
            <a:r>
              <a:rPr lang="zh-CN" altLang="en-US" dirty="0">
                <a:solidFill>
                  <a:srgbClr val="C00000"/>
                </a:solidFill>
              </a:rPr>
              <a:t>重要特性</a:t>
            </a:r>
            <a:endParaRPr lang="en-US" altLang="zh-CN" dirty="0">
              <a:solidFill>
                <a:srgbClr val="C00000"/>
              </a:solidFill>
            </a:endParaRPr>
          </a:p>
        </p:txBody>
      </p:sp>
    </p:spTree>
    <p:extLst>
      <p:ext uri="{BB962C8B-B14F-4D97-AF65-F5344CB8AC3E}">
        <p14:creationId xmlns:p14="http://schemas.microsoft.com/office/powerpoint/2010/main" val="1450184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主从架构</a:t>
            </a:r>
            <a:endParaRPr lang="en-US" altLang="zh-CN" dirty="0"/>
          </a:p>
          <a:p>
            <a:r>
              <a:rPr lang="zh-CN" altLang="en-US" dirty="0"/>
              <a:t>分块存储</a:t>
            </a:r>
            <a:endParaRPr lang="en-US" altLang="zh-CN" dirty="0"/>
          </a:p>
          <a:p>
            <a:r>
              <a:rPr lang="zh-CN" altLang="en-US" dirty="0"/>
              <a:t>副本机制</a:t>
            </a:r>
            <a:endParaRPr lang="en-US" altLang="zh-CN" dirty="0"/>
          </a:p>
          <a:p>
            <a:r>
              <a:rPr lang="zh-CN" altLang="en-US" dirty="0"/>
              <a:t>元数据记录</a:t>
            </a:r>
            <a:endParaRPr lang="en-US" altLang="zh-CN" dirty="0"/>
          </a:p>
          <a:p>
            <a:r>
              <a:rPr lang="zh-CN" altLang="en-US" dirty="0"/>
              <a:t>抽象统一的目录树结构（</a:t>
            </a:r>
            <a:r>
              <a:rPr lang="en-US" altLang="zh-CN" dirty="0"/>
              <a:t>namespace</a:t>
            </a:r>
            <a:r>
              <a:rPr lang="zh-CN" altLang="en-US" dirty="0"/>
              <a:t>）</a:t>
            </a:r>
            <a:endParaRPr lang="zh-CN" altLang="zh-CN" dirty="0"/>
          </a:p>
        </p:txBody>
      </p:sp>
      <p:sp>
        <p:nvSpPr>
          <p:cNvPr id="5" name="标题 4"/>
          <p:cNvSpPr>
            <a:spLocks noGrp="1"/>
          </p:cNvSpPr>
          <p:nvPr>
            <p:ph type="title"/>
          </p:nvPr>
        </p:nvSpPr>
        <p:spPr/>
        <p:txBody>
          <a:bodyPr/>
          <a:lstStyle/>
          <a:p>
            <a:r>
              <a:rPr lang="en-US" altLang="zh-CN" dirty="0"/>
              <a:t>HDFS</a:t>
            </a:r>
            <a:r>
              <a:rPr lang="zh-CN" altLang="en-US" dirty="0"/>
              <a:t>重要特性</a:t>
            </a:r>
          </a:p>
        </p:txBody>
      </p:sp>
      <p:sp>
        <p:nvSpPr>
          <p:cNvPr id="6" name="文本占位符 5"/>
          <p:cNvSpPr>
            <a:spLocks noGrp="1"/>
          </p:cNvSpPr>
          <p:nvPr>
            <p:ph type="body" sz="quarter" idx="10"/>
          </p:nvPr>
        </p:nvSpPr>
        <p:spPr/>
        <p:txBody>
          <a:bodyPr/>
          <a:lstStyle/>
          <a:p>
            <a:r>
              <a:rPr lang="zh-CN" altLang="en-US" dirty="0"/>
              <a:t>概述</a:t>
            </a:r>
          </a:p>
        </p:txBody>
      </p:sp>
      <p:pic>
        <p:nvPicPr>
          <p:cNvPr id="2050" name="Picture 2" descr="HDF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6013" y="2214707"/>
            <a:ext cx="5880660" cy="406398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CA023878-9EE0-D82D-B7F4-4CF854680DF8}"/>
              </a:ext>
            </a:extLst>
          </p:cNvPr>
          <p:cNvSpPr txBox="1"/>
          <p:nvPr/>
        </p:nvSpPr>
        <p:spPr>
          <a:xfrm>
            <a:off x="6096000" y="5976906"/>
            <a:ext cx="453970"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机架</a:t>
            </a:r>
          </a:p>
        </p:txBody>
      </p:sp>
    </p:spTree>
    <p:extLst>
      <p:ext uri="{BB962C8B-B14F-4D97-AF65-F5344CB8AC3E}">
        <p14:creationId xmlns:p14="http://schemas.microsoft.com/office/powerpoint/2010/main" val="2462558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HDFS</a:t>
            </a:r>
            <a:r>
              <a:rPr lang="zh-CN" altLang="en-US" dirty="0"/>
              <a:t>集群是标准的</a:t>
            </a:r>
            <a:r>
              <a:rPr lang="en-US" altLang="zh-CN" dirty="0"/>
              <a:t>master/slave</a:t>
            </a:r>
            <a:r>
              <a:rPr lang="zh-CN" altLang="en-US" dirty="0"/>
              <a:t>主从</a:t>
            </a:r>
            <a:r>
              <a:rPr lang="zh-CN" altLang="zh-CN" dirty="0"/>
              <a:t>架构</a:t>
            </a:r>
            <a:r>
              <a:rPr lang="zh-CN" altLang="en-US" dirty="0"/>
              <a:t>集群</a:t>
            </a:r>
            <a:r>
              <a:rPr lang="zh-CN" altLang="zh-CN" dirty="0"/>
              <a:t>。</a:t>
            </a:r>
            <a:endParaRPr lang="en-US" altLang="zh-CN" dirty="0"/>
          </a:p>
          <a:p>
            <a:r>
              <a:rPr lang="zh-CN" altLang="zh-CN" dirty="0"/>
              <a:t>一般一个</a:t>
            </a:r>
            <a:r>
              <a:rPr lang="en-US" altLang="zh-CN" dirty="0"/>
              <a:t>HDFS</a:t>
            </a:r>
            <a:r>
              <a:rPr lang="zh-CN" altLang="zh-CN" dirty="0"/>
              <a:t>集群是有一个</a:t>
            </a:r>
            <a:r>
              <a:rPr lang="en-US" altLang="zh-CN" dirty="0"/>
              <a:t>Namenode</a:t>
            </a:r>
            <a:r>
              <a:rPr lang="zh-CN" altLang="zh-CN" dirty="0"/>
              <a:t>和一定数目的</a:t>
            </a:r>
            <a:r>
              <a:rPr lang="en-US" altLang="zh-CN" dirty="0"/>
              <a:t>Datanode</a:t>
            </a:r>
            <a:r>
              <a:rPr lang="zh-CN" altLang="zh-CN" dirty="0"/>
              <a:t>组成。</a:t>
            </a:r>
            <a:endParaRPr lang="en-US" altLang="zh-CN" dirty="0"/>
          </a:p>
          <a:p>
            <a:r>
              <a:rPr lang="en-US" altLang="zh-CN" dirty="0">
                <a:solidFill>
                  <a:srgbClr val="C00000"/>
                </a:solidFill>
              </a:rPr>
              <a:t>Namenode</a:t>
            </a:r>
            <a:r>
              <a:rPr lang="zh-CN" altLang="zh-CN" dirty="0">
                <a:solidFill>
                  <a:srgbClr val="C00000"/>
                </a:solidFill>
              </a:rPr>
              <a:t>是</a:t>
            </a:r>
            <a:r>
              <a:rPr lang="en-US" altLang="zh-CN" dirty="0">
                <a:solidFill>
                  <a:srgbClr val="C00000"/>
                </a:solidFill>
              </a:rPr>
              <a:t>HDFS</a:t>
            </a:r>
            <a:r>
              <a:rPr lang="zh-CN" altLang="zh-CN" dirty="0">
                <a:solidFill>
                  <a:srgbClr val="C00000"/>
                </a:solidFill>
              </a:rPr>
              <a:t>主节点，</a:t>
            </a:r>
            <a:r>
              <a:rPr lang="en-US" altLang="zh-CN" dirty="0">
                <a:solidFill>
                  <a:srgbClr val="C00000"/>
                </a:solidFill>
              </a:rPr>
              <a:t>Datanode</a:t>
            </a:r>
            <a:r>
              <a:rPr lang="zh-CN" altLang="zh-CN" dirty="0">
                <a:solidFill>
                  <a:srgbClr val="C00000"/>
                </a:solidFill>
              </a:rPr>
              <a:t>是</a:t>
            </a:r>
            <a:r>
              <a:rPr lang="en-US" altLang="zh-CN" dirty="0">
                <a:solidFill>
                  <a:srgbClr val="C00000"/>
                </a:solidFill>
              </a:rPr>
              <a:t>HDFS</a:t>
            </a:r>
            <a:r>
              <a:rPr lang="zh-CN" altLang="zh-CN" dirty="0">
                <a:solidFill>
                  <a:srgbClr val="C00000"/>
                </a:solidFill>
              </a:rPr>
              <a:t>从节点，两种角色各司其职，共同协调</a:t>
            </a:r>
            <a:r>
              <a:rPr lang="zh-CN" altLang="zh-CN" dirty="0"/>
              <a:t>完成分布式的文件存储服务。</a:t>
            </a:r>
            <a:endParaRPr lang="en-US" altLang="zh-CN" dirty="0"/>
          </a:p>
          <a:p>
            <a:r>
              <a:rPr lang="zh-CN" altLang="en-US" dirty="0"/>
              <a:t>官方架构图中是</a:t>
            </a:r>
            <a:r>
              <a:rPr lang="zh-CN" altLang="en-US" dirty="0">
                <a:solidFill>
                  <a:srgbClr val="92D050"/>
                </a:solidFill>
              </a:rPr>
              <a:t>一主五从</a:t>
            </a:r>
            <a:r>
              <a:rPr lang="zh-CN" altLang="en-US" dirty="0"/>
              <a:t>模式，其中五个从角色位于两个机架（</a:t>
            </a:r>
            <a:r>
              <a:rPr lang="en-US" altLang="zh-CN" dirty="0"/>
              <a:t>Rack</a:t>
            </a:r>
            <a:r>
              <a:rPr lang="zh-CN" altLang="en-US" dirty="0"/>
              <a:t>）的不同服务器上。</a:t>
            </a:r>
            <a:endParaRPr lang="zh-CN" altLang="zh-CN" dirty="0"/>
          </a:p>
          <a:p>
            <a:pPr marL="0" indent="0">
              <a:buNone/>
            </a:pPr>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en-US" altLang="zh-CN" dirty="0"/>
              <a:t>HDFS</a:t>
            </a:r>
            <a:r>
              <a:rPr lang="zh-CN" altLang="en-US" dirty="0"/>
              <a:t>重要特性</a:t>
            </a:r>
          </a:p>
        </p:txBody>
      </p:sp>
      <p:sp>
        <p:nvSpPr>
          <p:cNvPr id="6" name="文本占位符 5"/>
          <p:cNvSpPr>
            <a:spLocks noGrp="1"/>
          </p:cNvSpPr>
          <p:nvPr>
            <p:ph type="body" sz="quarter" idx="10"/>
          </p:nvPr>
        </p:nvSpPr>
        <p:spPr/>
        <p:txBody>
          <a:bodyPr/>
          <a:lstStyle/>
          <a:p>
            <a:r>
              <a:rPr lang="zh-CN" altLang="en-US" dirty="0"/>
              <a:t>主从架构</a:t>
            </a:r>
          </a:p>
        </p:txBody>
      </p:sp>
      <p:pic>
        <p:nvPicPr>
          <p:cNvPr id="21" name="Picture 2" descr="HDF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6848" y="3597047"/>
            <a:ext cx="4217661" cy="2914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675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F5F2403-DAC9-454A-9779-7331986EC40B}"/>
              </a:ext>
            </a:extLst>
          </p:cNvPr>
          <p:cNvSpPr>
            <a:spLocks noGrp="1"/>
          </p:cNvSpPr>
          <p:nvPr>
            <p:ph type="body" sz="quarter" idx="10"/>
          </p:nvPr>
        </p:nvSpPr>
        <p:spPr/>
        <p:txBody>
          <a:bodyPr/>
          <a:lstStyle/>
          <a:p>
            <a:r>
              <a:rPr kumimoji="1" lang="zh-CN" altLang="en-US" dirty="0"/>
              <a:t>理解分布式文件存储的概念与实现</a:t>
            </a:r>
          </a:p>
          <a:p>
            <a:r>
              <a:rPr kumimoji="1" lang="zh-CN" altLang="en-US" dirty="0"/>
              <a:t>掌握</a:t>
            </a:r>
            <a:r>
              <a:rPr kumimoji="1" lang="en-US" altLang="zh-CN" dirty="0"/>
              <a:t>HDFS</a:t>
            </a:r>
            <a:r>
              <a:rPr kumimoji="1" lang="zh-CN" altLang="en-US" dirty="0"/>
              <a:t>分块存储、副本机制等特性</a:t>
            </a:r>
          </a:p>
          <a:p>
            <a:r>
              <a:rPr kumimoji="1" lang="zh-CN" altLang="en-US" dirty="0"/>
              <a:t>学会</a:t>
            </a:r>
            <a:r>
              <a:rPr kumimoji="1" lang="en-US" altLang="zh-CN" dirty="0"/>
              <a:t>shell</a:t>
            </a:r>
            <a:r>
              <a:rPr kumimoji="1" lang="zh-CN" altLang="en-US" dirty="0"/>
              <a:t>操作</a:t>
            </a:r>
            <a:r>
              <a:rPr kumimoji="1" lang="en-US" altLang="zh-CN" dirty="0"/>
              <a:t>HDFS</a:t>
            </a:r>
          </a:p>
          <a:p>
            <a:r>
              <a:rPr kumimoji="1" lang="zh-CN" altLang="en-US" dirty="0"/>
              <a:t>掌握</a:t>
            </a:r>
            <a:r>
              <a:rPr kumimoji="1" lang="en-US" altLang="zh-CN" dirty="0"/>
              <a:t>HDFS</a:t>
            </a:r>
            <a:r>
              <a:rPr kumimoji="1" lang="zh-CN" altLang="en-US" dirty="0"/>
              <a:t>读写流程</a:t>
            </a:r>
          </a:p>
          <a:p>
            <a:r>
              <a:rPr kumimoji="1" lang="zh-CN" altLang="en-US" dirty="0"/>
              <a:t>理解</a:t>
            </a:r>
            <a:r>
              <a:rPr kumimoji="1" lang="en-US" altLang="zh-CN" dirty="0"/>
              <a:t>NameNode</a:t>
            </a:r>
            <a:r>
              <a:rPr kumimoji="1" lang="zh-CN" altLang="en-US" dirty="0"/>
              <a:t>元数据管理机制</a:t>
            </a:r>
          </a:p>
          <a:p>
            <a:r>
              <a:rPr kumimoji="1" lang="zh-CN" altLang="en-US" dirty="0"/>
              <a:t>理解</a:t>
            </a:r>
            <a:r>
              <a:rPr kumimoji="1" lang="en-US" altLang="zh-CN" dirty="0"/>
              <a:t>SecondaryNameNode checkpoint</a:t>
            </a:r>
            <a:r>
              <a:rPr kumimoji="1" lang="zh-CN" altLang="en-US" dirty="0"/>
              <a:t>机制</a:t>
            </a:r>
            <a:endParaRPr lang="zh-CN" altLang="en-US" dirty="0"/>
          </a:p>
        </p:txBody>
      </p:sp>
    </p:spTree>
    <p:extLst>
      <p:ext uri="{BB962C8B-B14F-4D97-AF65-F5344CB8AC3E}">
        <p14:creationId xmlns:p14="http://schemas.microsoft.com/office/powerpoint/2010/main" val="2196209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HDFS</a:t>
            </a:r>
            <a:r>
              <a:rPr lang="zh-CN" altLang="en-US" dirty="0"/>
              <a:t>中的文件在</a:t>
            </a:r>
            <a:r>
              <a:rPr lang="zh-CN" altLang="en-US" dirty="0">
                <a:solidFill>
                  <a:srgbClr val="C00000"/>
                </a:solidFill>
              </a:rPr>
              <a:t>物理上是分块存储（</a:t>
            </a:r>
            <a:r>
              <a:rPr lang="en-US" altLang="zh-CN" dirty="0">
                <a:solidFill>
                  <a:srgbClr val="C00000"/>
                </a:solidFill>
              </a:rPr>
              <a:t>block</a:t>
            </a:r>
            <a:r>
              <a:rPr lang="zh-CN" altLang="en-US" dirty="0">
                <a:solidFill>
                  <a:srgbClr val="C00000"/>
                </a:solidFill>
              </a:rPr>
              <a:t>）</a:t>
            </a:r>
            <a:r>
              <a:rPr lang="zh-CN" altLang="en-US" dirty="0"/>
              <a:t>的，默认大小是</a:t>
            </a:r>
            <a:r>
              <a:rPr lang="en-US" altLang="zh-CN" dirty="0"/>
              <a:t>128M</a:t>
            </a:r>
            <a:r>
              <a:rPr lang="zh-CN" altLang="en-US" dirty="0"/>
              <a:t>（</a:t>
            </a:r>
            <a:r>
              <a:rPr lang="en-US" altLang="zh-CN" dirty="0"/>
              <a:t>134217728</a:t>
            </a:r>
            <a:r>
              <a:rPr lang="zh-CN" altLang="en-US" dirty="0"/>
              <a:t>），不足</a:t>
            </a:r>
            <a:r>
              <a:rPr lang="en-US" altLang="zh-CN" dirty="0"/>
              <a:t>128M</a:t>
            </a:r>
            <a:r>
              <a:rPr lang="zh-CN" altLang="en-US" dirty="0"/>
              <a:t>则本身就是一块。</a:t>
            </a:r>
            <a:endParaRPr lang="en-US" altLang="zh-CN" dirty="0"/>
          </a:p>
          <a:p>
            <a:r>
              <a:rPr lang="zh-CN" altLang="en-US" dirty="0"/>
              <a:t>块的大小可以通过配置参数来规定，参数位于</a:t>
            </a:r>
            <a:r>
              <a:rPr lang="en-US" altLang="zh-CN" dirty="0"/>
              <a:t>hdfs-default.xml</a:t>
            </a:r>
            <a:r>
              <a:rPr lang="zh-CN" altLang="en-US" dirty="0"/>
              <a:t>中：</a:t>
            </a:r>
            <a:r>
              <a:rPr lang="en-US" altLang="zh-CN" dirty="0" err="1"/>
              <a:t>dfs.blocksize</a:t>
            </a:r>
            <a:r>
              <a:rPr lang="zh-CN" altLang="en-US" dirty="0"/>
              <a:t>。</a:t>
            </a:r>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en-US" altLang="zh-CN" dirty="0"/>
              <a:t>HDFS</a:t>
            </a:r>
            <a:r>
              <a:rPr lang="zh-CN" altLang="en-US" dirty="0"/>
              <a:t>重要特性</a:t>
            </a:r>
          </a:p>
        </p:txBody>
      </p:sp>
      <p:sp>
        <p:nvSpPr>
          <p:cNvPr id="6" name="文本占位符 5"/>
          <p:cNvSpPr>
            <a:spLocks noGrp="1"/>
          </p:cNvSpPr>
          <p:nvPr>
            <p:ph type="body" sz="quarter" idx="10"/>
          </p:nvPr>
        </p:nvSpPr>
        <p:spPr/>
        <p:txBody>
          <a:bodyPr/>
          <a:lstStyle/>
          <a:p>
            <a:r>
              <a:rPr lang="zh-CN" altLang="en-US" dirty="0"/>
              <a:t>分块存储</a:t>
            </a:r>
          </a:p>
        </p:txBody>
      </p:sp>
      <p:pic>
        <p:nvPicPr>
          <p:cNvPr id="3074" name="Picture 2" descr="HDFS DataNod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622" y="3081594"/>
            <a:ext cx="5307107" cy="325470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11AF9B0B-CE4B-F5E2-C597-DE517DAF2557}"/>
              </a:ext>
            </a:extLst>
          </p:cNvPr>
          <p:cNvPicPr>
            <a:picLocks noChangeAspect="1"/>
          </p:cNvPicPr>
          <p:nvPr/>
        </p:nvPicPr>
        <p:blipFill>
          <a:blip r:embed="rId3"/>
          <a:stretch>
            <a:fillRect/>
          </a:stretch>
        </p:blipFill>
        <p:spPr>
          <a:xfrm>
            <a:off x="147983" y="3429000"/>
            <a:ext cx="4742239" cy="2986190"/>
          </a:xfrm>
          <a:prstGeom prst="rect">
            <a:avLst/>
          </a:prstGeom>
        </p:spPr>
      </p:pic>
      <p:sp>
        <p:nvSpPr>
          <p:cNvPr id="4" name="文本框 3">
            <a:extLst>
              <a:ext uri="{FF2B5EF4-FFF2-40B4-BE49-F238E27FC236}">
                <a16:creationId xmlns:a16="http://schemas.microsoft.com/office/drawing/2014/main" id="{EFBDEEF2-9509-7C0A-9786-0C439ECBA34D}"/>
              </a:ext>
            </a:extLst>
          </p:cNvPr>
          <p:cNvSpPr txBox="1"/>
          <p:nvPr/>
        </p:nvSpPr>
        <p:spPr>
          <a:xfrm>
            <a:off x="167982" y="4123884"/>
            <a:ext cx="522900"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文件</a:t>
            </a:r>
            <a:r>
              <a:rPr lang="en-US" altLang="zh-CN" sz="1050" dirty="0">
                <a:solidFill>
                  <a:schemeClr val="tx1">
                    <a:lumMod val="65000"/>
                    <a:lumOff val="35000"/>
                  </a:schemeClr>
                </a:solidFill>
                <a:latin typeface="+mn-lt"/>
                <a:ea typeface="+mn-ea"/>
              </a:rPr>
              <a:t>1</a:t>
            </a:r>
            <a:endParaRPr lang="zh-CN" altLang="en-US" sz="1050" dirty="0">
              <a:solidFill>
                <a:schemeClr val="tx1">
                  <a:lumMod val="65000"/>
                  <a:lumOff val="35000"/>
                </a:schemeClr>
              </a:solidFill>
              <a:latin typeface="+mn-lt"/>
              <a:ea typeface="+mn-ea"/>
            </a:endParaRPr>
          </a:p>
        </p:txBody>
      </p:sp>
      <p:sp>
        <p:nvSpPr>
          <p:cNvPr id="8" name="文本框 7">
            <a:extLst>
              <a:ext uri="{FF2B5EF4-FFF2-40B4-BE49-F238E27FC236}">
                <a16:creationId xmlns:a16="http://schemas.microsoft.com/office/drawing/2014/main" id="{B33230FF-7156-F082-3D1C-1A7CC9D110B2}"/>
              </a:ext>
            </a:extLst>
          </p:cNvPr>
          <p:cNvSpPr txBox="1"/>
          <p:nvPr/>
        </p:nvSpPr>
        <p:spPr>
          <a:xfrm>
            <a:off x="162547" y="4581987"/>
            <a:ext cx="522900"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文件</a:t>
            </a:r>
            <a:r>
              <a:rPr lang="en-US" altLang="zh-CN" sz="1050" dirty="0">
                <a:solidFill>
                  <a:schemeClr val="tx1">
                    <a:lumMod val="65000"/>
                    <a:lumOff val="35000"/>
                  </a:schemeClr>
                </a:solidFill>
              </a:rPr>
              <a:t>2</a:t>
            </a:r>
            <a:endParaRPr lang="zh-CN" altLang="en-US" sz="1050" dirty="0">
              <a:solidFill>
                <a:schemeClr val="tx1">
                  <a:lumMod val="65000"/>
                  <a:lumOff val="35000"/>
                </a:schemeClr>
              </a:solidFill>
              <a:latin typeface="+mn-lt"/>
              <a:ea typeface="+mn-ea"/>
            </a:endParaRPr>
          </a:p>
        </p:txBody>
      </p:sp>
      <p:sp>
        <p:nvSpPr>
          <p:cNvPr id="9" name="文本框 8">
            <a:extLst>
              <a:ext uri="{FF2B5EF4-FFF2-40B4-BE49-F238E27FC236}">
                <a16:creationId xmlns:a16="http://schemas.microsoft.com/office/drawing/2014/main" id="{8371950B-7722-0729-C6F9-DA687EF17F0C}"/>
              </a:ext>
            </a:extLst>
          </p:cNvPr>
          <p:cNvSpPr txBox="1"/>
          <p:nvPr/>
        </p:nvSpPr>
        <p:spPr>
          <a:xfrm>
            <a:off x="149226" y="5072684"/>
            <a:ext cx="522900"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文件</a:t>
            </a:r>
            <a:r>
              <a:rPr lang="en-US" altLang="zh-CN" sz="1050" dirty="0">
                <a:solidFill>
                  <a:schemeClr val="tx1">
                    <a:lumMod val="65000"/>
                    <a:lumOff val="35000"/>
                  </a:schemeClr>
                </a:solidFill>
              </a:rPr>
              <a:t>3</a:t>
            </a:r>
            <a:endParaRPr lang="zh-CN" altLang="en-US" sz="1050" dirty="0">
              <a:solidFill>
                <a:schemeClr val="tx1">
                  <a:lumMod val="65000"/>
                  <a:lumOff val="35000"/>
                </a:schemeClr>
              </a:solidFill>
              <a:latin typeface="+mn-lt"/>
              <a:ea typeface="+mn-ea"/>
            </a:endParaRPr>
          </a:p>
        </p:txBody>
      </p:sp>
    </p:spTree>
    <p:extLst>
      <p:ext uri="{BB962C8B-B14F-4D97-AF65-F5344CB8AC3E}">
        <p14:creationId xmlns:p14="http://schemas.microsoft.com/office/powerpoint/2010/main" val="28226936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文件的所有</a:t>
            </a:r>
            <a:r>
              <a:rPr lang="en-US" altLang="zh-CN" dirty="0"/>
              <a:t>block</a:t>
            </a:r>
            <a:r>
              <a:rPr lang="zh-CN" altLang="zh-CN" dirty="0"/>
              <a:t>都会有副本。副本系数可以在文件创建的时候指定，也可以在之后通过命令改变。</a:t>
            </a:r>
          </a:p>
          <a:p>
            <a:r>
              <a:rPr lang="zh-CN" altLang="en-US" dirty="0"/>
              <a:t>副本数由参数</a:t>
            </a:r>
            <a:r>
              <a:rPr lang="en-US" altLang="zh-CN" b="1" dirty="0" err="1"/>
              <a:t>dfs.replication</a:t>
            </a:r>
            <a:r>
              <a:rPr lang="zh-CN" altLang="en-US" dirty="0"/>
              <a:t>控制，</a:t>
            </a:r>
            <a:r>
              <a:rPr lang="zh-CN" altLang="en-US" dirty="0">
                <a:solidFill>
                  <a:srgbClr val="92D050"/>
                </a:solidFill>
              </a:rPr>
              <a:t>默认</a:t>
            </a:r>
            <a:r>
              <a:rPr lang="zh-CN" altLang="zh-CN" dirty="0">
                <a:solidFill>
                  <a:srgbClr val="92D050"/>
                </a:solidFill>
              </a:rPr>
              <a:t>值是</a:t>
            </a:r>
            <a:r>
              <a:rPr lang="en-US" altLang="zh-CN" b="1" dirty="0">
                <a:solidFill>
                  <a:srgbClr val="92D050"/>
                </a:solidFill>
              </a:rPr>
              <a:t>3</a:t>
            </a:r>
            <a:r>
              <a:rPr lang="zh-CN" altLang="zh-CN" dirty="0"/>
              <a:t>，也就是会</a:t>
            </a:r>
            <a:r>
              <a:rPr lang="zh-CN" altLang="zh-CN" dirty="0">
                <a:solidFill>
                  <a:srgbClr val="92D050"/>
                </a:solidFill>
              </a:rPr>
              <a:t>额外再复制</a:t>
            </a:r>
            <a:r>
              <a:rPr lang="en-US" altLang="zh-CN" dirty="0">
                <a:solidFill>
                  <a:srgbClr val="92D050"/>
                </a:solidFill>
              </a:rPr>
              <a:t>2</a:t>
            </a:r>
            <a:r>
              <a:rPr lang="zh-CN" altLang="zh-CN" dirty="0">
                <a:solidFill>
                  <a:srgbClr val="92D050"/>
                </a:solidFill>
              </a:rPr>
              <a:t>份</a:t>
            </a:r>
            <a:r>
              <a:rPr lang="zh-CN" altLang="zh-CN" dirty="0"/>
              <a:t>，连同本身</a:t>
            </a:r>
            <a:r>
              <a:rPr lang="zh-CN" altLang="zh-CN" dirty="0">
                <a:solidFill>
                  <a:srgbClr val="FF0000"/>
                </a:solidFill>
              </a:rPr>
              <a:t>总共</a:t>
            </a:r>
            <a:r>
              <a:rPr lang="en-US" altLang="zh-CN" dirty="0"/>
              <a:t>3</a:t>
            </a:r>
            <a:r>
              <a:rPr lang="zh-CN" altLang="zh-CN" dirty="0"/>
              <a:t>份副本。</a:t>
            </a:r>
          </a:p>
          <a:p>
            <a:pPr marL="0" indent="0">
              <a:buNone/>
            </a:pPr>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en-US" altLang="zh-CN" dirty="0"/>
              <a:t>HDFS</a:t>
            </a:r>
            <a:r>
              <a:rPr lang="zh-CN" altLang="en-US" dirty="0"/>
              <a:t>重要特性</a:t>
            </a:r>
          </a:p>
        </p:txBody>
      </p:sp>
      <p:sp>
        <p:nvSpPr>
          <p:cNvPr id="6" name="文本占位符 5"/>
          <p:cNvSpPr>
            <a:spLocks noGrp="1"/>
          </p:cNvSpPr>
          <p:nvPr>
            <p:ph type="body" sz="quarter" idx="10"/>
          </p:nvPr>
        </p:nvSpPr>
        <p:spPr/>
        <p:txBody>
          <a:bodyPr/>
          <a:lstStyle/>
          <a:p>
            <a:r>
              <a:rPr lang="zh-CN" altLang="en-US" dirty="0"/>
              <a:t>副本机制</a:t>
            </a:r>
          </a:p>
        </p:txBody>
      </p:sp>
      <p:pic>
        <p:nvPicPr>
          <p:cNvPr id="47" name="Picture 2" descr="HDF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5349" y="2707765"/>
            <a:ext cx="5880660" cy="4063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18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marL="0" indent="0">
              <a:buNone/>
            </a:pPr>
            <a:r>
              <a:rPr lang="zh-CN" altLang="zh-CN" dirty="0"/>
              <a:t>在</a:t>
            </a:r>
            <a:r>
              <a:rPr lang="en-US" altLang="zh-CN" dirty="0"/>
              <a:t>HDFS</a:t>
            </a:r>
            <a:r>
              <a:rPr lang="zh-CN" altLang="zh-CN" dirty="0"/>
              <a:t>中，</a:t>
            </a:r>
            <a:r>
              <a:rPr lang="en-US" altLang="zh-CN" dirty="0">
                <a:solidFill>
                  <a:srgbClr val="C00000"/>
                </a:solidFill>
              </a:rPr>
              <a:t>Namenode</a:t>
            </a:r>
            <a:r>
              <a:rPr lang="zh-CN" altLang="zh-CN" dirty="0">
                <a:solidFill>
                  <a:srgbClr val="C00000"/>
                </a:solidFill>
              </a:rPr>
              <a:t>管理的元数据</a:t>
            </a:r>
            <a:r>
              <a:rPr lang="zh-CN" altLang="zh-CN" dirty="0"/>
              <a:t>具有两种类型：</a:t>
            </a:r>
          </a:p>
          <a:p>
            <a:pPr lvl="0"/>
            <a:r>
              <a:rPr lang="zh-CN" altLang="zh-CN" b="1" dirty="0"/>
              <a:t>文件自身属性信息</a:t>
            </a:r>
            <a:endParaRPr lang="zh-CN" altLang="zh-CN" dirty="0"/>
          </a:p>
          <a:p>
            <a:pPr marL="0" indent="0">
              <a:buNone/>
            </a:pPr>
            <a:r>
              <a:rPr lang="en-US" altLang="zh-CN" dirty="0"/>
              <a:t>	</a:t>
            </a:r>
            <a:r>
              <a:rPr lang="zh-CN" altLang="zh-CN" dirty="0"/>
              <a:t>文件名称、权限，修改时间，文件大小，复制因子，数据块大小。</a:t>
            </a:r>
          </a:p>
          <a:p>
            <a:pPr lvl="0"/>
            <a:r>
              <a:rPr lang="zh-CN" altLang="zh-CN" b="1" dirty="0"/>
              <a:t>文件块位置映射信息</a:t>
            </a:r>
            <a:endParaRPr lang="zh-CN" altLang="zh-CN" dirty="0"/>
          </a:p>
          <a:p>
            <a:pPr marL="0" indent="0">
              <a:buNone/>
            </a:pPr>
            <a:r>
              <a:rPr lang="en-US" altLang="zh-CN" dirty="0"/>
              <a:t>	</a:t>
            </a:r>
            <a:r>
              <a:rPr lang="zh-CN" altLang="zh-CN" dirty="0"/>
              <a:t>记录文件块和</a:t>
            </a:r>
            <a:r>
              <a:rPr lang="en-US" altLang="zh-CN" dirty="0"/>
              <a:t>DataNode</a:t>
            </a:r>
            <a:r>
              <a:rPr lang="zh-CN" altLang="zh-CN" dirty="0"/>
              <a:t>之间的映射信息，即哪个块位于哪个节点上。</a:t>
            </a:r>
          </a:p>
          <a:p>
            <a:pPr marL="0" indent="0">
              <a:buNone/>
            </a:pPr>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en-US" altLang="zh-CN" dirty="0"/>
              <a:t>HDFS</a:t>
            </a:r>
            <a:r>
              <a:rPr lang="zh-CN" altLang="en-US" dirty="0"/>
              <a:t>重要特性</a:t>
            </a:r>
          </a:p>
        </p:txBody>
      </p:sp>
      <p:sp>
        <p:nvSpPr>
          <p:cNvPr id="6" name="文本占位符 5"/>
          <p:cNvSpPr>
            <a:spLocks noGrp="1"/>
          </p:cNvSpPr>
          <p:nvPr>
            <p:ph type="body" sz="quarter" idx="10"/>
          </p:nvPr>
        </p:nvSpPr>
        <p:spPr/>
        <p:txBody>
          <a:bodyPr/>
          <a:lstStyle/>
          <a:p>
            <a:r>
              <a:rPr lang="zh-CN" altLang="en-US" dirty="0"/>
              <a:t>元数据管理</a:t>
            </a:r>
          </a:p>
        </p:txBody>
      </p:sp>
      <p:pic>
        <p:nvPicPr>
          <p:cNvPr id="2" name="图片 1"/>
          <p:cNvPicPr>
            <a:picLocks noChangeAspect="1"/>
          </p:cNvPicPr>
          <p:nvPr/>
        </p:nvPicPr>
        <p:blipFill>
          <a:blip r:embed="rId2"/>
          <a:stretch>
            <a:fillRect/>
          </a:stretch>
        </p:blipFill>
        <p:spPr>
          <a:xfrm>
            <a:off x="1080963" y="4891383"/>
            <a:ext cx="9868755" cy="800169"/>
          </a:xfrm>
          <a:prstGeom prst="rect">
            <a:avLst/>
          </a:prstGeom>
          <a:ln>
            <a:solidFill>
              <a:schemeClr val="accent1"/>
            </a:solidFill>
          </a:ln>
        </p:spPr>
      </p:pic>
      <p:pic>
        <p:nvPicPr>
          <p:cNvPr id="4" name="图片 3"/>
          <p:cNvPicPr>
            <a:picLocks noChangeAspect="1"/>
          </p:cNvPicPr>
          <p:nvPr/>
        </p:nvPicPr>
        <p:blipFill>
          <a:blip r:embed="rId3"/>
          <a:stretch>
            <a:fillRect/>
          </a:stretch>
        </p:blipFill>
        <p:spPr>
          <a:xfrm>
            <a:off x="7918102" y="925312"/>
            <a:ext cx="3962851" cy="2830608"/>
          </a:xfrm>
          <a:prstGeom prst="rect">
            <a:avLst/>
          </a:prstGeom>
          <a:ln>
            <a:solidFill>
              <a:schemeClr val="accent1"/>
            </a:solidFill>
          </a:ln>
        </p:spPr>
      </p:pic>
    </p:spTree>
    <p:extLst>
      <p:ext uri="{BB962C8B-B14F-4D97-AF65-F5344CB8AC3E}">
        <p14:creationId xmlns:p14="http://schemas.microsoft.com/office/powerpoint/2010/main" val="2111686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HDFS</a:t>
            </a:r>
            <a:r>
              <a:rPr lang="zh-CN" altLang="en-US" dirty="0"/>
              <a:t>支持传统的</a:t>
            </a:r>
            <a:r>
              <a:rPr lang="zh-CN" altLang="en-US" dirty="0">
                <a:solidFill>
                  <a:srgbClr val="C00000"/>
                </a:solidFill>
              </a:rPr>
              <a:t>层次型文件组织结构</a:t>
            </a:r>
            <a:r>
              <a:rPr lang="zh-CN" altLang="en-US" dirty="0"/>
              <a:t>。用户可以创建目录，然后将文件保存在这些目录里。文件系统名字空间的层次结构和大多数现有的文件系统类似：用户可以创建、删除、移动或重命名文件。</a:t>
            </a:r>
          </a:p>
          <a:p>
            <a:r>
              <a:rPr lang="en-US" altLang="zh-CN" dirty="0"/>
              <a:t>Namenode</a:t>
            </a:r>
            <a:r>
              <a:rPr lang="zh-CN" altLang="en-US" dirty="0"/>
              <a:t>负责维护文件系统的</a:t>
            </a:r>
            <a:r>
              <a:rPr lang="en-US" altLang="zh-CN" dirty="0"/>
              <a:t>namespace</a:t>
            </a:r>
            <a:r>
              <a:rPr lang="zh-CN" altLang="en-US" dirty="0"/>
              <a:t>名称空间，任何对文件系统名称空间或属性的修改都将被</a:t>
            </a:r>
            <a:r>
              <a:rPr lang="en-US" altLang="zh-CN" dirty="0"/>
              <a:t>Namenode</a:t>
            </a:r>
            <a:r>
              <a:rPr lang="zh-CN" altLang="en-US" dirty="0"/>
              <a:t>记录下来。</a:t>
            </a:r>
          </a:p>
          <a:p>
            <a:r>
              <a:rPr lang="en-US" altLang="zh-CN" dirty="0"/>
              <a:t>HDFS</a:t>
            </a:r>
            <a:r>
              <a:rPr lang="zh-CN" altLang="en-US" dirty="0"/>
              <a:t>会给客户端提供一个</a:t>
            </a:r>
            <a:r>
              <a:rPr lang="zh-CN" altLang="en-US" dirty="0">
                <a:solidFill>
                  <a:srgbClr val="C00000"/>
                </a:solidFill>
              </a:rPr>
              <a:t>统一的抽象目录树</a:t>
            </a:r>
            <a:r>
              <a:rPr lang="zh-CN" altLang="en-US" dirty="0"/>
              <a:t>，客户端通过路径来访问文件，形如：</a:t>
            </a:r>
            <a:r>
              <a:rPr lang="en-US" altLang="zh-CN" dirty="0"/>
              <a:t>hdfs://namenode:port/dir-a/dir-b/dir-c/file.data</a:t>
            </a:r>
            <a:r>
              <a:rPr lang="zh-CN" altLang="en-US" dirty="0"/>
              <a:t>。</a:t>
            </a:r>
          </a:p>
          <a:p>
            <a:pPr marL="0" indent="0">
              <a:buNone/>
            </a:pPr>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en-US" altLang="zh-CN" dirty="0"/>
              <a:t>HDFS</a:t>
            </a:r>
            <a:r>
              <a:rPr lang="zh-CN" altLang="en-US" dirty="0"/>
              <a:t>重要特性</a:t>
            </a:r>
          </a:p>
        </p:txBody>
      </p:sp>
      <p:sp>
        <p:nvSpPr>
          <p:cNvPr id="6" name="文本占位符 5"/>
          <p:cNvSpPr>
            <a:spLocks noGrp="1"/>
          </p:cNvSpPr>
          <p:nvPr>
            <p:ph type="body" sz="quarter" idx="10"/>
          </p:nvPr>
        </p:nvSpPr>
        <p:spPr/>
        <p:txBody>
          <a:bodyPr/>
          <a:lstStyle/>
          <a:p>
            <a:r>
              <a:rPr lang="en-US" altLang="zh-CN" dirty="0"/>
              <a:t>namespace</a:t>
            </a:r>
            <a:endParaRPr lang="zh-CN" altLang="en-US" dirty="0"/>
          </a:p>
        </p:txBody>
      </p:sp>
      <p:pic>
        <p:nvPicPr>
          <p:cNvPr id="2" name="图片 1"/>
          <p:cNvPicPr>
            <a:picLocks noChangeAspect="1"/>
          </p:cNvPicPr>
          <p:nvPr/>
        </p:nvPicPr>
        <p:blipFill>
          <a:blip r:embed="rId2"/>
          <a:stretch>
            <a:fillRect/>
          </a:stretch>
        </p:blipFill>
        <p:spPr>
          <a:xfrm>
            <a:off x="1763697" y="4170066"/>
            <a:ext cx="8885126" cy="2287858"/>
          </a:xfrm>
          <a:prstGeom prst="rect">
            <a:avLst/>
          </a:prstGeom>
          <a:ln>
            <a:solidFill>
              <a:schemeClr val="accent1"/>
            </a:solidFill>
          </a:ln>
        </p:spPr>
      </p:pic>
    </p:spTree>
    <p:extLst>
      <p:ext uri="{BB962C8B-B14F-4D97-AF65-F5344CB8AC3E}">
        <p14:creationId xmlns:p14="http://schemas.microsoft.com/office/powerpoint/2010/main" val="1363056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文件的各个</a:t>
            </a:r>
            <a:r>
              <a:rPr lang="en-US" altLang="zh-CN" dirty="0"/>
              <a:t>block</a:t>
            </a:r>
            <a:r>
              <a:rPr lang="zh-CN" altLang="zh-CN" dirty="0"/>
              <a:t>的具体</a:t>
            </a:r>
            <a:r>
              <a:rPr lang="zh-CN" altLang="zh-CN" dirty="0">
                <a:solidFill>
                  <a:srgbClr val="C00000"/>
                </a:solidFill>
              </a:rPr>
              <a:t>存储管理由</a:t>
            </a:r>
            <a:r>
              <a:rPr lang="en-US" altLang="zh-CN" dirty="0">
                <a:solidFill>
                  <a:srgbClr val="C00000"/>
                </a:solidFill>
              </a:rPr>
              <a:t>DataNode</a:t>
            </a:r>
            <a:r>
              <a:rPr lang="zh-CN" altLang="zh-CN" dirty="0">
                <a:solidFill>
                  <a:srgbClr val="C00000"/>
                </a:solidFill>
              </a:rPr>
              <a:t>节点承担</a:t>
            </a:r>
            <a:r>
              <a:rPr lang="zh-CN" altLang="zh-CN" dirty="0"/>
              <a:t>。</a:t>
            </a:r>
            <a:endParaRPr lang="en-US" altLang="zh-CN" dirty="0"/>
          </a:p>
          <a:p>
            <a:r>
              <a:rPr lang="zh-CN" altLang="zh-CN" dirty="0"/>
              <a:t>每一个</a:t>
            </a:r>
            <a:r>
              <a:rPr lang="en-US" altLang="zh-CN" dirty="0"/>
              <a:t>block</a:t>
            </a:r>
            <a:r>
              <a:rPr lang="zh-CN" altLang="zh-CN" dirty="0"/>
              <a:t>都可以在多个</a:t>
            </a:r>
            <a:r>
              <a:rPr lang="en-US" altLang="zh-CN" dirty="0"/>
              <a:t>DataNode</a:t>
            </a:r>
            <a:r>
              <a:rPr lang="zh-CN" altLang="zh-CN" dirty="0"/>
              <a:t>上存储。</a:t>
            </a:r>
          </a:p>
          <a:p>
            <a:pPr marL="0" indent="0">
              <a:buNone/>
            </a:pPr>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en-US" altLang="zh-CN" dirty="0"/>
              <a:t>HDFS</a:t>
            </a:r>
            <a:r>
              <a:rPr lang="zh-CN" altLang="en-US" dirty="0"/>
              <a:t>重要特性</a:t>
            </a:r>
          </a:p>
        </p:txBody>
      </p:sp>
      <p:sp>
        <p:nvSpPr>
          <p:cNvPr id="6" name="文本占位符 5"/>
          <p:cNvSpPr>
            <a:spLocks noGrp="1"/>
          </p:cNvSpPr>
          <p:nvPr>
            <p:ph type="body" sz="quarter" idx="10"/>
          </p:nvPr>
        </p:nvSpPr>
        <p:spPr/>
        <p:txBody>
          <a:bodyPr/>
          <a:lstStyle/>
          <a:p>
            <a:r>
              <a:rPr lang="zh-CN" altLang="en-US" dirty="0"/>
              <a:t>数据块存储</a:t>
            </a:r>
          </a:p>
        </p:txBody>
      </p:sp>
      <p:pic>
        <p:nvPicPr>
          <p:cNvPr id="2050" name="Picture 2" descr="HDFS架构"/>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775" y="3013288"/>
            <a:ext cx="5335674" cy="304128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396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t>HDFS shell</a:t>
            </a:r>
            <a:r>
              <a:rPr lang="zh-CN" altLang="en-US" dirty="0"/>
              <a:t>操作</a:t>
            </a: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02</a:t>
            </a:r>
            <a:endParaRPr kumimoji="1" lang="zh-CN" altLang="en-US" dirty="0"/>
          </a:p>
        </p:txBody>
      </p:sp>
    </p:spTree>
    <p:extLst>
      <p:ext uri="{BB962C8B-B14F-4D97-AF65-F5344CB8AC3E}">
        <p14:creationId xmlns:p14="http://schemas.microsoft.com/office/powerpoint/2010/main" val="688504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en-US" altLang="zh-CN" dirty="0">
                <a:solidFill>
                  <a:srgbClr val="C00000"/>
                </a:solidFill>
              </a:rPr>
              <a:t>HDFS shell</a:t>
            </a:r>
            <a:r>
              <a:rPr lang="zh-CN" altLang="en-US" dirty="0">
                <a:solidFill>
                  <a:srgbClr val="C00000"/>
                </a:solidFill>
              </a:rPr>
              <a:t>命令行解释说明</a:t>
            </a:r>
            <a:endParaRPr lang="en-US" altLang="zh-CN" dirty="0">
              <a:solidFill>
                <a:srgbClr val="C00000"/>
              </a:solidFill>
            </a:endParaRPr>
          </a:p>
          <a:p>
            <a:r>
              <a:rPr lang="en-US" altLang="zh-CN" dirty="0">
                <a:solidFill>
                  <a:schemeClr val="tx1"/>
                </a:solidFill>
              </a:rPr>
              <a:t>HDFS shell</a:t>
            </a:r>
            <a:r>
              <a:rPr lang="zh-CN" altLang="en-US" dirty="0">
                <a:solidFill>
                  <a:schemeClr val="tx1"/>
                </a:solidFill>
              </a:rPr>
              <a:t>命令行常用操作</a:t>
            </a:r>
            <a:endParaRPr lang="en-US" altLang="zh-CN" dirty="0">
              <a:solidFill>
                <a:schemeClr val="tx1"/>
              </a:solidFill>
            </a:endParaRPr>
          </a:p>
        </p:txBody>
      </p:sp>
    </p:spTree>
    <p:extLst>
      <p:ext uri="{BB962C8B-B14F-4D97-AF65-F5344CB8AC3E}">
        <p14:creationId xmlns:p14="http://schemas.microsoft.com/office/powerpoint/2010/main" val="2926215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rgbClr val="C00000"/>
                </a:solidFill>
              </a:rPr>
              <a:t>命令行界面</a:t>
            </a:r>
            <a:r>
              <a:rPr lang="zh-CN" altLang="en-US" dirty="0"/>
              <a:t>（英语：</a:t>
            </a:r>
            <a:r>
              <a:rPr lang="en-US" altLang="zh-CN" dirty="0"/>
              <a:t>command-line interface</a:t>
            </a:r>
            <a:r>
              <a:rPr lang="zh-CN" altLang="en-US" dirty="0"/>
              <a:t>，缩写：</a:t>
            </a:r>
            <a:r>
              <a:rPr lang="en-US" altLang="zh-CN" dirty="0"/>
              <a:t>CLI</a:t>
            </a:r>
            <a:r>
              <a:rPr lang="zh-CN" altLang="en-US" dirty="0"/>
              <a:t>），是指用户通过键盘输入指令，计算机接收到指令后，予以执行一种人际交互方式。</a:t>
            </a:r>
            <a:endParaRPr lang="en-US" altLang="zh-CN" dirty="0"/>
          </a:p>
          <a:p>
            <a:r>
              <a:rPr lang="en-US" altLang="zh-CN" dirty="0"/>
              <a:t>Hadoop</a:t>
            </a:r>
            <a:r>
              <a:rPr lang="zh-CN" altLang="en-US" dirty="0"/>
              <a:t>提供了文件系统的</a:t>
            </a:r>
            <a:r>
              <a:rPr lang="en-US" altLang="zh-CN" dirty="0"/>
              <a:t>shell</a:t>
            </a:r>
            <a:r>
              <a:rPr lang="zh-CN" altLang="en-US" dirty="0"/>
              <a:t>命令行客户端</a:t>
            </a:r>
            <a:r>
              <a:rPr lang="en-US" altLang="zh-CN" dirty="0"/>
              <a:t>: </a:t>
            </a:r>
            <a:r>
              <a:rPr lang="en-US" altLang="zh-CN" dirty="0">
                <a:solidFill>
                  <a:srgbClr val="C00000"/>
                </a:solidFill>
              </a:rPr>
              <a:t>hadoop fs [generic options]</a:t>
            </a:r>
          </a:p>
          <a:p>
            <a:pPr marL="0" indent="0">
              <a:buNone/>
            </a:pPr>
            <a:endParaRPr lang="en-US" altLang="zh-CN" dirty="0"/>
          </a:p>
        </p:txBody>
      </p:sp>
      <p:sp>
        <p:nvSpPr>
          <p:cNvPr id="5" name="标题 4"/>
          <p:cNvSpPr>
            <a:spLocks noGrp="1"/>
          </p:cNvSpPr>
          <p:nvPr>
            <p:ph type="title"/>
          </p:nvPr>
        </p:nvSpPr>
        <p:spPr/>
        <p:txBody>
          <a:bodyPr/>
          <a:lstStyle/>
          <a:p>
            <a:r>
              <a:rPr lang="en-US" altLang="zh-CN" dirty="0"/>
              <a:t>HDFS shell</a:t>
            </a:r>
            <a:r>
              <a:rPr lang="zh-CN" altLang="en-US" dirty="0"/>
              <a:t>命令行</a:t>
            </a:r>
          </a:p>
        </p:txBody>
      </p:sp>
      <p:sp>
        <p:nvSpPr>
          <p:cNvPr id="6" name="文本占位符 5"/>
          <p:cNvSpPr>
            <a:spLocks noGrp="1"/>
          </p:cNvSpPr>
          <p:nvPr>
            <p:ph type="body" sz="quarter" idx="10"/>
          </p:nvPr>
        </p:nvSpPr>
        <p:spPr/>
        <p:txBody>
          <a:bodyPr/>
          <a:lstStyle/>
          <a:p>
            <a:r>
              <a:rPr lang="zh-CN" altLang="en-US" dirty="0"/>
              <a:t>介绍</a:t>
            </a:r>
          </a:p>
        </p:txBody>
      </p:sp>
      <p:pic>
        <p:nvPicPr>
          <p:cNvPr id="2" name="图片 1"/>
          <p:cNvPicPr>
            <a:picLocks noChangeAspect="1"/>
          </p:cNvPicPr>
          <p:nvPr/>
        </p:nvPicPr>
        <p:blipFill>
          <a:blip r:embed="rId2"/>
          <a:stretch>
            <a:fillRect/>
          </a:stretch>
        </p:blipFill>
        <p:spPr>
          <a:xfrm>
            <a:off x="1799653" y="3593003"/>
            <a:ext cx="8572051" cy="2272705"/>
          </a:xfrm>
          <a:prstGeom prst="rect">
            <a:avLst/>
          </a:prstGeom>
        </p:spPr>
      </p:pic>
    </p:spTree>
    <p:extLst>
      <p:ext uri="{BB962C8B-B14F-4D97-AF65-F5344CB8AC3E}">
        <p14:creationId xmlns:p14="http://schemas.microsoft.com/office/powerpoint/2010/main" val="4143492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solidFill>
                  <a:schemeClr val="tx1"/>
                </a:solidFill>
              </a:rPr>
              <a:t>HDFS Shell CLI</a:t>
            </a:r>
            <a:r>
              <a:rPr lang="zh-CN" altLang="en-US" dirty="0">
                <a:solidFill>
                  <a:schemeClr val="tx1"/>
                </a:solidFill>
              </a:rPr>
              <a:t>支持操作多种文件系统，包括本地文件系统（</a:t>
            </a:r>
            <a:r>
              <a:rPr lang="en-US" altLang="zh-CN" dirty="0">
                <a:solidFill>
                  <a:schemeClr val="tx1"/>
                </a:solidFill>
              </a:rPr>
              <a:t>file:///</a:t>
            </a:r>
            <a:r>
              <a:rPr lang="zh-CN" altLang="en-US" dirty="0">
                <a:solidFill>
                  <a:schemeClr val="tx1"/>
                </a:solidFill>
              </a:rPr>
              <a:t>）、分布式文件系统（</a:t>
            </a:r>
            <a:r>
              <a:rPr lang="en-US" altLang="zh-CN" dirty="0">
                <a:solidFill>
                  <a:schemeClr val="tx1"/>
                </a:solidFill>
              </a:rPr>
              <a:t>hdfs://nn:8020</a:t>
            </a:r>
            <a:r>
              <a:rPr lang="zh-CN" altLang="en-US" dirty="0">
                <a:solidFill>
                  <a:schemeClr val="tx1"/>
                </a:solidFill>
              </a:rPr>
              <a:t>）等</a:t>
            </a:r>
            <a:endParaRPr lang="en-US" altLang="zh-CN" dirty="0">
              <a:solidFill>
                <a:schemeClr val="tx1"/>
              </a:solidFill>
            </a:endParaRPr>
          </a:p>
          <a:p>
            <a:r>
              <a:rPr lang="zh-CN" altLang="en-US" dirty="0">
                <a:solidFill>
                  <a:schemeClr val="tx1"/>
                </a:solidFill>
              </a:rPr>
              <a:t>具体操作的是什么文件系统取决于命令中文件路径</a:t>
            </a:r>
            <a:r>
              <a:rPr lang="en-US" altLang="zh-CN" dirty="0">
                <a:solidFill>
                  <a:srgbClr val="FF0000"/>
                </a:solidFill>
              </a:rPr>
              <a:t>URL</a:t>
            </a:r>
            <a:r>
              <a:rPr lang="zh-CN" altLang="en-US" dirty="0">
                <a:solidFill>
                  <a:srgbClr val="FF0000"/>
                </a:solidFill>
              </a:rPr>
              <a:t>中的前缀协议</a:t>
            </a:r>
            <a:r>
              <a:rPr lang="zh-CN" altLang="en-US" dirty="0">
                <a:solidFill>
                  <a:schemeClr val="tx1"/>
                </a:solidFill>
              </a:rPr>
              <a:t>。</a:t>
            </a:r>
            <a:endParaRPr lang="en-US" altLang="zh-CN" dirty="0">
              <a:solidFill>
                <a:schemeClr val="tx1"/>
              </a:solidFill>
            </a:endParaRPr>
          </a:p>
          <a:p>
            <a:r>
              <a:rPr lang="zh-CN" altLang="en-US" dirty="0">
                <a:solidFill>
                  <a:schemeClr val="tx1"/>
                </a:solidFill>
              </a:rPr>
              <a:t>如果没有指定前缀，则将会读取环境变量中的</a:t>
            </a:r>
            <a:r>
              <a:rPr lang="en-US" altLang="zh-CN" dirty="0" err="1">
                <a:solidFill>
                  <a:srgbClr val="FF0000"/>
                </a:solidFill>
              </a:rPr>
              <a:t>fs.defaultFS</a:t>
            </a:r>
            <a:r>
              <a:rPr lang="zh-CN" altLang="en-US" dirty="0">
                <a:solidFill>
                  <a:srgbClr val="FF0000"/>
                </a:solidFill>
              </a:rPr>
              <a:t>属性</a:t>
            </a:r>
            <a:r>
              <a:rPr lang="zh-CN" altLang="en-US" dirty="0">
                <a:solidFill>
                  <a:schemeClr val="tx1"/>
                </a:solidFill>
              </a:rPr>
              <a:t>，以该属性值作为默认文件系统。</a:t>
            </a:r>
            <a:endParaRPr lang="en-US" altLang="zh-CN" dirty="0">
              <a:solidFill>
                <a:schemeClr val="tx1"/>
              </a:solidFill>
            </a:endParaRPr>
          </a:p>
          <a:p>
            <a:pPr marL="0" indent="0">
              <a:buNone/>
            </a:pPr>
            <a:endParaRPr lang="en-US" altLang="zh-CN" dirty="0">
              <a:solidFill>
                <a:schemeClr val="tx1"/>
              </a:solidFill>
            </a:endParaRPr>
          </a:p>
          <a:p>
            <a:pPr marL="0" indent="0">
              <a:buNone/>
            </a:pPr>
            <a:endParaRPr lang="zh-CN" altLang="en-US" dirty="0">
              <a:solidFill>
                <a:schemeClr val="tx1"/>
              </a:solidFill>
            </a:endParaRPr>
          </a:p>
        </p:txBody>
      </p:sp>
      <p:sp>
        <p:nvSpPr>
          <p:cNvPr id="5" name="标题 4"/>
          <p:cNvSpPr>
            <a:spLocks noGrp="1"/>
          </p:cNvSpPr>
          <p:nvPr>
            <p:ph type="title"/>
          </p:nvPr>
        </p:nvSpPr>
        <p:spPr/>
        <p:txBody>
          <a:bodyPr/>
          <a:lstStyle/>
          <a:p>
            <a:r>
              <a:rPr lang="en-US" altLang="zh-CN" dirty="0"/>
              <a:t>HDFS shell</a:t>
            </a:r>
            <a:r>
              <a:rPr lang="zh-CN" altLang="en-US" dirty="0"/>
              <a:t>命令行</a:t>
            </a:r>
          </a:p>
        </p:txBody>
      </p:sp>
      <p:sp>
        <p:nvSpPr>
          <p:cNvPr id="6" name="文本占位符 5"/>
          <p:cNvSpPr>
            <a:spLocks noGrp="1"/>
          </p:cNvSpPr>
          <p:nvPr>
            <p:ph type="body" sz="quarter" idx="10"/>
          </p:nvPr>
        </p:nvSpPr>
        <p:spPr/>
        <p:txBody>
          <a:bodyPr/>
          <a:lstStyle/>
          <a:p>
            <a:r>
              <a:rPr lang="zh-CN" altLang="en-US" dirty="0"/>
              <a:t>文件系统协议</a:t>
            </a: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
        <p:nvSpPr>
          <p:cNvPr id="9" name="TextBox 3">
            <a:extLst>
              <a:ext uri="{FF2B5EF4-FFF2-40B4-BE49-F238E27FC236}">
                <a16:creationId xmlns:a16="http://schemas.microsoft.com/office/drawing/2014/main" id="{0C998B78-AB18-3C47-A1C7-25AE9A3A40B0}"/>
              </a:ext>
            </a:extLst>
          </p:cNvPr>
          <p:cNvSpPr txBox="1"/>
          <p:nvPr/>
        </p:nvSpPr>
        <p:spPr>
          <a:xfrm>
            <a:off x="2768848" y="3736827"/>
            <a:ext cx="6633662" cy="64633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fs -ls file:///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操作本地文件系统</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fs -ls hdfs://node1:8020/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操作</a:t>
            </a:r>
            <a:r>
              <a:rPr lang="zh-CN" altLang="zh-CN" sz="1200" i="1" dirty="0">
                <a:solidFill>
                  <a:srgbClr val="999999"/>
                </a:solidFill>
                <a:latin typeface="Arial Unicode MS" panose="020B0604020202020204" pitchFamily="34" charset="-122"/>
                <a:ea typeface="JetBrains Mono"/>
              </a:rPr>
              <a:t>HDFS</a:t>
            </a:r>
            <a:r>
              <a:rPr lang="zh-CN" altLang="zh-CN" sz="1200" i="1" dirty="0">
                <a:solidFill>
                  <a:srgbClr val="999999"/>
                </a:solidFill>
                <a:latin typeface="宋体" panose="02010600030101010101" pitchFamily="2" charset="-122"/>
                <a:ea typeface="宋体" panose="02010600030101010101" pitchFamily="2" charset="-122"/>
              </a:rPr>
              <a:t>分布式文件系统</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fs -ls /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直接根目录，没有指定协议 将加载读取</a:t>
            </a:r>
            <a:r>
              <a:rPr lang="zh-CN" altLang="zh-CN" sz="1200" i="1" dirty="0">
                <a:solidFill>
                  <a:srgbClr val="999999"/>
                </a:solidFill>
                <a:latin typeface="Arial Unicode MS" panose="020B0604020202020204" pitchFamily="34" charset="-122"/>
                <a:ea typeface="JetBrains Mono"/>
              </a:rPr>
              <a:t>fs.defaultFS</a:t>
            </a:r>
            <a:r>
              <a:rPr lang="zh-CN" altLang="zh-CN" sz="1200" i="1" dirty="0">
                <a:solidFill>
                  <a:srgbClr val="999999"/>
                </a:solidFill>
                <a:latin typeface="宋体" panose="02010600030101010101" pitchFamily="2" charset="-122"/>
                <a:ea typeface="宋体" panose="02010600030101010101" pitchFamily="2" charset="-122"/>
              </a:rPr>
              <a:t>值</a:t>
            </a:r>
            <a:endParaRPr lang="zh-CN" altLang="zh-CN" dirty="0">
              <a:latin typeface="Arial" panose="020B0604020202020204" pitchFamily="34" charset="0"/>
            </a:endParaRPr>
          </a:p>
        </p:txBody>
      </p:sp>
    </p:spTree>
    <p:extLst>
      <p:ext uri="{BB962C8B-B14F-4D97-AF65-F5344CB8AC3E}">
        <p14:creationId xmlns:p14="http://schemas.microsoft.com/office/powerpoint/2010/main" val="2933030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solidFill>
                  <a:schemeClr val="tx1"/>
                </a:solidFill>
              </a:rPr>
              <a:t>hadoop dfs </a:t>
            </a:r>
            <a:r>
              <a:rPr lang="zh-CN" altLang="en-US" dirty="0"/>
              <a:t>只能操作</a:t>
            </a:r>
            <a:r>
              <a:rPr lang="en-US" altLang="zh-CN" dirty="0"/>
              <a:t>HDFS</a:t>
            </a:r>
            <a:r>
              <a:rPr lang="zh-CN" altLang="en-US" dirty="0"/>
              <a:t>文件系统（包括与</a:t>
            </a:r>
            <a:r>
              <a:rPr lang="en-US" altLang="zh-CN" dirty="0"/>
              <a:t>Local FS</a:t>
            </a:r>
            <a:r>
              <a:rPr lang="zh-CN" altLang="en-US" dirty="0"/>
              <a:t>间的操作），不过已经</a:t>
            </a:r>
            <a:r>
              <a:rPr lang="en-US" altLang="zh-CN" dirty="0"/>
              <a:t>Deprecated</a:t>
            </a:r>
            <a:r>
              <a:rPr lang="zh-CN" altLang="en-US" dirty="0"/>
              <a:t>；</a:t>
            </a:r>
            <a:endParaRPr lang="en-US" altLang="zh-CN" dirty="0"/>
          </a:p>
          <a:p>
            <a:r>
              <a:rPr lang="en-US" altLang="zh-CN" dirty="0">
                <a:solidFill>
                  <a:schemeClr val="tx1"/>
                </a:solidFill>
              </a:rPr>
              <a:t>hdfs dfs   </a:t>
            </a:r>
            <a:r>
              <a:rPr lang="zh-CN" altLang="en-US" dirty="0"/>
              <a:t>只能操作</a:t>
            </a:r>
            <a:r>
              <a:rPr lang="en-US" altLang="zh-CN" dirty="0"/>
              <a:t>HDFS</a:t>
            </a:r>
            <a:r>
              <a:rPr lang="zh-CN" altLang="en-US" dirty="0"/>
              <a:t>文件系统相关（包括与</a:t>
            </a:r>
            <a:r>
              <a:rPr lang="en-US" altLang="zh-CN" dirty="0"/>
              <a:t>Local FS</a:t>
            </a:r>
            <a:r>
              <a:rPr lang="zh-CN" altLang="en-US" dirty="0"/>
              <a:t>间的操作）</a:t>
            </a:r>
            <a:r>
              <a:rPr lang="en-US" altLang="zh-CN" dirty="0"/>
              <a:t>,</a:t>
            </a:r>
            <a:r>
              <a:rPr lang="zh-CN" altLang="en-US" dirty="0"/>
              <a:t>常用；</a:t>
            </a:r>
            <a:endParaRPr lang="en-US" altLang="zh-CN" dirty="0"/>
          </a:p>
          <a:p>
            <a:r>
              <a:rPr lang="en-US" altLang="zh-CN" b="1" dirty="0">
                <a:solidFill>
                  <a:srgbClr val="C00000"/>
                </a:solidFill>
              </a:rPr>
              <a:t>hadoop fs  </a:t>
            </a:r>
            <a:r>
              <a:rPr lang="zh-CN" altLang="en-US" dirty="0">
                <a:solidFill>
                  <a:schemeClr val="tx1"/>
                </a:solidFill>
              </a:rPr>
              <a:t>可操作任意文件系统，不仅仅是</a:t>
            </a:r>
            <a:r>
              <a:rPr lang="en-US" altLang="zh-CN" dirty="0">
                <a:solidFill>
                  <a:schemeClr val="tx1"/>
                </a:solidFill>
              </a:rPr>
              <a:t>hdfs</a:t>
            </a:r>
            <a:r>
              <a:rPr lang="zh-CN" altLang="en-US" dirty="0">
                <a:solidFill>
                  <a:schemeClr val="tx1"/>
                </a:solidFill>
              </a:rPr>
              <a:t>文件系统，使用范围更广；</a:t>
            </a:r>
            <a:endParaRPr lang="en-US" altLang="zh-CN" dirty="0"/>
          </a:p>
          <a:p>
            <a:pPr marL="0" indent="0">
              <a:buNone/>
            </a:pPr>
            <a:r>
              <a:rPr lang="zh-CN" altLang="en-US" dirty="0">
                <a:solidFill>
                  <a:schemeClr val="tx1"/>
                </a:solidFill>
              </a:rPr>
              <a:t>目前版本来看，官方最终推荐使用的是</a:t>
            </a:r>
            <a:r>
              <a:rPr lang="en-US" altLang="zh-CN" dirty="0">
                <a:solidFill>
                  <a:schemeClr val="tx1"/>
                </a:solidFill>
              </a:rPr>
              <a:t>hadoop fs</a:t>
            </a:r>
            <a:r>
              <a:rPr lang="zh-CN" altLang="en-US" dirty="0">
                <a:solidFill>
                  <a:schemeClr val="tx1"/>
                </a:solidFill>
              </a:rPr>
              <a:t>。当然</a:t>
            </a:r>
            <a:r>
              <a:rPr lang="en-US" altLang="zh-CN" dirty="0">
                <a:solidFill>
                  <a:schemeClr val="tx1"/>
                </a:solidFill>
              </a:rPr>
              <a:t>hdfs dfs</a:t>
            </a:r>
            <a:r>
              <a:rPr lang="zh-CN" altLang="en-US" dirty="0">
                <a:solidFill>
                  <a:schemeClr val="tx1"/>
                </a:solidFill>
              </a:rPr>
              <a:t>在市面上的使用也比较多。</a:t>
            </a:r>
          </a:p>
        </p:txBody>
      </p:sp>
      <p:sp>
        <p:nvSpPr>
          <p:cNvPr id="5" name="标题 4"/>
          <p:cNvSpPr>
            <a:spLocks noGrp="1"/>
          </p:cNvSpPr>
          <p:nvPr>
            <p:ph type="title"/>
          </p:nvPr>
        </p:nvSpPr>
        <p:spPr/>
        <p:txBody>
          <a:bodyPr/>
          <a:lstStyle/>
          <a:p>
            <a:r>
              <a:rPr lang="en-US" altLang="zh-CN" dirty="0"/>
              <a:t>HDFS shell</a:t>
            </a:r>
            <a:r>
              <a:rPr lang="zh-CN" altLang="en-US" dirty="0"/>
              <a:t>命令行</a:t>
            </a:r>
          </a:p>
        </p:txBody>
      </p:sp>
      <p:sp>
        <p:nvSpPr>
          <p:cNvPr id="6" name="文本占位符 5"/>
          <p:cNvSpPr>
            <a:spLocks noGrp="1"/>
          </p:cNvSpPr>
          <p:nvPr>
            <p:ph type="body" sz="quarter" idx="10"/>
          </p:nvPr>
        </p:nvSpPr>
        <p:spPr/>
        <p:txBody>
          <a:bodyPr/>
          <a:lstStyle/>
          <a:p>
            <a:r>
              <a:rPr lang="zh-CN" altLang="en-US" dirty="0"/>
              <a:t>区别</a:t>
            </a:r>
          </a:p>
        </p:txBody>
      </p:sp>
      <p:pic>
        <p:nvPicPr>
          <p:cNvPr id="2" name="图片 1"/>
          <p:cNvPicPr>
            <a:picLocks noChangeAspect="1"/>
          </p:cNvPicPr>
          <p:nvPr/>
        </p:nvPicPr>
        <p:blipFill>
          <a:blip r:embed="rId2"/>
          <a:stretch>
            <a:fillRect/>
          </a:stretch>
        </p:blipFill>
        <p:spPr>
          <a:xfrm>
            <a:off x="2660192" y="3511487"/>
            <a:ext cx="6850974" cy="678239"/>
          </a:xfrm>
          <a:prstGeom prst="rect">
            <a:avLst/>
          </a:prstGeom>
        </p:spPr>
      </p:pic>
      <p:pic>
        <p:nvPicPr>
          <p:cNvPr id="4" name="图片 3"/>
          <p:cNvPicPr>
            <a:picLocks noChangeAspect="1"/>
          </p:cNvPicPr>
          <p:nvPr/>
        </p:nvPicPr>
        <p:blipFill>
          <a:blip r:embed="rId3"/>
          <a:stretch>
            <a:fillRect/>
          </a:stretch>
        </p:blipFill>
        <p:spPr>
          <a:xfrm>
            <a:off x="3239361" y="5330607"/>
            <a:ext cx="5692633" cy="723963"/>
          </a:xfrm>
          <a:prstGeom prst="rect">
            <a:avLst/>
          </a:prstGeom>
        </p:spPr>
      </p:pic>
      <p:sp>
        <p:nvSpPr>
          <p:cNvPr id="8" name="下箭头 7"/>
          <p:cNvSpPr/>
          <p:nvPr/>
        </p:nvSpPr>
        <p:spPr>
          <a:xfrm>
            <a:off x="5784228" y="4478041"/>
            <a:ext cx="602901" cy="663704"/>
          </a:xfrm>
          <a:prstGeom prst="down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75979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t>HDFS</a:t>
            </a:r>
            <a:r>
              <a:rPr lang="zh-CN" altLang="en-US" dirty="0"/>
              <a:t>基础知识</a:t>
            </a: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01</a:t>
            </a:r>
            <a:endParaRPr kumimoji="1" lang="zh-CN" altLang="en-US" dirty="0"/>
          </a:p>
        </p:txBody>
      </p:sp>
    </p:spTree>
    <p:extLst>
      <p:ext uri="{BB962C8B-B14F-4D97-AF65-F5344CB8AC3E}">
        <p14:creationId xmlns:p14="http://schemas.microsoft.com/office/powerpoint/2010/main" val="251335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solidFill>
                  <a:schemeClr val="tx1"/>
                </a:solidFill>
              </a:rPr>
              <a:t>HDFS</a:t>
            </a:r>
            <a:r>
              <a:rPr lang="zh-CN" altLang="en-US" dirty="0">
                <a:solidFill>
                  <a:schemeClr val="tx1"/>
                </a:solidFill>
              </a:rPr>
              <a:t>文件系统的操作命令很多和</a:t>
            </a:r>
            <a:r>
              <a:rPr lang="en-US" altLang="zh-CN" dirty="0">
                <a:solidFill>
                  <a:schemeClr val="tx1"/>
                </a:solidFill>
              </a:rPr>
              <a:t>Linux</a:t>
            </a:r>
            <a:r>
              <a:rPr lang="zh-CN" altLang="en-US" dirty="0">
                <a:solidFill>
                  <a:schemeClr val="tx1"/>
                </a:solidFill>
              </a:rPr>
              <a:t>类似，因此学习成本相对较低。</a:t>
            </a:r>
            <a:endParaRPr lang="en-US" altLang="zh-CN" dirty="0">
              <a:solidFill>
                <a:schemeClr val="tx1"/>
              </a:solidFill>
            </a:endParaRPr>
          </a:p>
          <a:p>
            <a:r>
              <a:rPr lang="zh-CN" altLang="en-US" dirty="0">
                <a:solidFill>
                  <a:schemeClr val="tx1"/>
                </a:solidFill>
              </a:rPr>
              <a:t>可以通过</a:t>
            </a:r>
            <a:r>
              <a:rPr lang="en-US" altLang="zh-CN" dirty="0">
                <a:solidFill>
                  <a:srgbClr val="92D050"/>
                </a:solidFill>
              </a:rPr>
              <a:t>hadoop fs -help</a:t>
            </a:r>
            <a:r>
              <a:rPr lang="zh-CN" altLang="en-US" dirty="0">
                <a:solidFill>
                  <a:schemeClr val="tx1"/>
                </a:solidFill>
              </a:rPr>
              <a:t>命令来查看每个命令的详细用法。</a:t>
            </a:r>
          </a:p>
        </p:txBody>
      </p:sp>
      <p:sp>
        <p:nvSpPr>
          <p:cNvPr id="5" name="标题 4"/>
          <p:cNvSpPr>
            <a:spLocks noGrp="1"/>
          </p:cNvSpPr>
          <p:nvPr>
            <p:ph type="title"/>
          </p:nvPr>
        </p:nvSpPr>
        <p:spPr/>
        <p:txBody>
          <a:bodyPr/>
          <a:lstStyle/>
          <a:p>
            <a:r>
              <a:rPr lang="en-US" altLang="zh-CN" dirty="0"/>
              <a:t>HDFS shell</a:t>
            </a:r>
            <a:r>
              <a:rPr lang="zh-CN" altLang="en-US" dirty="0"/>
              <a:t>命令行</a:t>
            </a:r>
          </a:p>
        </p:txBody>
      </p:sp>
      <p:sp>
        <p:nvSpPr>
          <p:cNvPr id="6" name="文本占位符 5"/>
          <p:cNvSpPr>
            <a:spLocks noGrp="1"/>
          </p:cNvSpPr>
          <p:nvPr>
            <p:ph type="body" sz="quarter" idx="10"/>
          </p:nvPr>
        </p:nvSpPr>
        <p:spPr/>
        <p:txBody>
          <a:bodyPr/>
          <a:lstStyle/>
          <a:p>
            <a:r>
              <a:rPr lang="zh-CN" altLang="en-US" dirty="0"/>
              <a:t>参数说明</a:t>
            </a:r>
          </a:p>
        </p:txBody>
      </p:sp>
      <p:sp>
        <p:nvSpPr>
          <p:cNvPr id="9" name="TextBox 3">
            <a:extLst>
              <a:ext uri="{FF2B5EF4-FFF2-40B4-BE49-F238E27FC236}">
                <a16:creationId xmlns:a16="http://schemas.microsoft.com/office/drawing/2014/main" id="{0C998B78-AB18-3C47-A1C7-25AE9A3A40B0}"/>
              </a:ext>
            </a:extLst>
          </p:cNvPr>
          <p:cNvSpPr txBox="1"/>
          <p:nvPr/>
        </p:nvSpPr>
        <p:spPr>
          <a:xfrm>
            <a:off x="1873844" y="2636336"/>
            <a:ext cx="8627317" cy="3647152"/>
          </a:xfrm>
          <a:prstGeom prst="rect">
            <a:avLst/>
          </a:prstGeom>
          <a:solidFill>
            <a:srgbClr val="FFFFE4"/>
          </a:solidFill>
          <a:ln w="3175">
            <a:solidFill>
              <a:srgbClr val="919191"/>
            </a:solidFill>
          </a:ln>
        </p:spPr>
        <p:txBody>
          <a:bodyPr wrap="square">
            <a:spAutoFit/>
          </a:bodyPr>
          <a:lstStyle/>
          <a:p>
            <a:pPr>
              <a:lnSpc>
                <a:spcPct val="150000"/>
              </a:lnSpc>
              <a:defRPr/>
            </a:pPr>
            <a:r>
              <a:rPr lang="en-US" altLang="zh-CN" sz="1400" dirty="0">
                <a:latin typeface="Alibaba PuHuiTi R" pitchFamily="18" charset="-122"/>
                <a:ea typeface="Alibaba PuHuiTi R" pitchFamily="18" charset="-122"/>
                <a:cs typeface="Alibaba PuHuiTi R" pitchFamily="18" charset="-122"/>
              </a:rPr>
              <a:t>Usage: hadoop fs [generic options]</a:t>
            </a:r>
          </a:p>
          <a:p>
            <a:pPr>
              <a:lnSpc>
                <a:spcPct val="150000"/>
              </a:lnSpc>
              <a:defRPr/>
            </a:pPr>
            <a:r>
              <a:rPr lang="en-US" altLang="zh-CN" sz="1400" dirty="0">
                <a:latin typeface="Alibaba PuHuiTi R" pitchFamily="18" charset="-122"/>
                <a:ea typeface="Alibaba PuHuiTi R" pitchFamily="18" charset="-122"/>
                <a:cs typeface="Alibaba PuHuiTi R" pitchFamily="18" charset="-122"/>
              </a:rPr>
              <a:t>        [-</a:t>
            </a:r>
            <a:r>
              <a:rPr lang="en-US" altLang="zh-CN" sz="1400" dirty="0" err="1">
                <a:latin typeface="Alibaba PuHuiTi R" pitchFamily="18" charset="-122"/>
                <a:ea typeface="Alibaba PuHuiTi R" pitchFamily="18" charset="-122"/>
                <a:cs typeface="Alibaba PuHuiTi R" pitchFamily="18" charset="-122"/>
              </a:rPr>
              <a:t>appendToFile</a:t>
            </a:r>
            <a:r>
              <a:rPr lang="en-US" altLang="zh-CN" sz="1400" dirty="0">
                <a:latin typeface="Alibaba PuHuiTi R" pitchFamily="18" charset="-122"/>
                <a:ea typeface="Alibaba PuHuiTi R" pitchFamily="18" charset="-122"/>
                <a:cs typeface="Alibaba PuHuiTi R" pitchFamily="18" charset="-122"/>
              </a:rPr>
              <a:t> &lt;localsrc&gt; ... &lt;dst&gt;]</a:t>
            </a:r>
          </a:p>
          <a:p>
            <a:pPr>
              <a:lnSpc>
                <a:spcPct val="150000"/>
              </a:lnSpc>
              <a:defRPr/>
            </a:pPr>
            <a:r>
              <a:rPr lang="en-US" altLang="zh-CN" sz="1400" dirty="0">
                <a:latin typeface="Alibaba PuHuiTi R" pitchFamily="18" charset="-122"/>
                <a:ea typeface="Alibaba PuHuiTi R" pitchFamily="18" charset="-122"/>
                <a:cs typeface="Alibaba PuHuiTi R" pitchFamily="18" charset="-122"/>
              </a:rPr>
              <a:t>        [-cat [-</a:t>
            </a:r>
            <a:r>
              <a:rPr lang="en-US" altLang="zh-CN" sz="1400" dirty="0" err="1">
                <a:latin typeface="Alibaba PuHuiTi R" pitchFamily="18" charset="-122"/>
                <a:ea typeface="Alibaba PuHuiTi R" pitchFamily="18" charset="-122"/>
                <a:cs typeface="Alibaba PuHuiTi R" pitchFamily="18" charset="-122"/>
              </a:rPr>
              <a:t>ignoreCrc</a:t>
            </a:r>
            <a:r>
              <a:rPr lang="en-US" altLang="zh-CN" sz="1400" dirty="0">
                <a:latin typeface="Alibaba PuHuiTi R" pitchFamily="18" charset="-122"/>
                <a:ea typeface="Alibaba PuHuiTi R" pitchFamily="18" charset="-122"/>
                <a:cs typeface="Alibaba PuHuiTi R" pitchFamily="18" charset="-122"/>
              </a:rPr>
              <a:t>] &lt;</a:t>
            </a:r>
            <a:r>
              <a:rPr lang="en-US" altLang="zh-CN" sz="1400" dirty="0" err="1">
                <a:latin typeface="Alibaba PuHuiTi R" pitchFamily="18" charset="-122"/>
                <a:ea typeface="Alibaba PuHuiTi R" pitchFamily="18" charset="-122"/>
                <a:cs typeface="Alibaba PuHuiTi R" pitchFamily="18" charset="-122"/>
              </a:rPr>
              <a:t>src</a:t>
            </a:r>
            <a:r>
              <a:rPr lang="en-US" altLang="zh-CN" sz="1400" dirty="0">
                <a:latin typeface="Alibaba PuHuiTi R" pitchFamily="18" charset="-122"/>
                <a:ea typeface="Alibaba PuHuiTi R" pitchFamily="18" charset="-122"/>
                <a:cs typeface="Alibaba PuHuiTi R" pitchFamily="18" charset="-122"/>
              </a:rPr>
              <a:t>&gt; ...]</a:t>
            </a:r>
          </a:p>
          <a:p>
            <a:pPr>
              <a:lnSpc>
                <a:spcPct val="150000"/>
              </a:lnSpc>
              <a:defRPr/>
            </a:pPr>
            <a:r>
              <a:rPr lang="en-US" altLang="zh-CN" sz="1400" dirty="0">
                <a:latin typeface="Alibaba PuHuiTi R" pitchFamily="18" charset="-122"/>
                <a:ea typeface="Alibaba PuHuiTi R" pitchFamily="18" charset="-122"/>
                <a:cs typeface="Alibaba PuHuiTi R" pitchFamily="18" charset="-122"/>
              </a:rPr>
              <a:t>        ……</a:t>
            </a:r>
          </a:p>
          <a:p>
            <a:pPr>
              <a:lnSpc>
                <a:spcPct val="150000"/>
              </a:lnSpc>
              <a:defRPr/>
            </a:pPr>
            <a:r>
              <a:rPr lang="en-US" altLang="zh-CN" sz="1400" dirty="0">
                <a:latin typeface="Alibaba PuHuiTi R" pitchFamily="18" charset="-122"/>
                <a:ea typeface="Alibaba PuHuiTi R" pitchFamily="18" charset="-122"/>
                <a:cs typeface="Alibaba PuHuiTi R" pitchFamily="18" charset="-122"/>
              </a:rPr>
              <a:t>-</a:t>
            </a:r>
            <a:r>
              <a:rPr lang="en-US" altLang="zh-CN" sz="1400" dirty="0" err="1">
                <a:latin typeface="Alibaba PuHuiTi R" pitchFamily="18" charset="-122"/>
                <a:ea typeface="Alibaba PuHuiTi R" pitchFamily="18" charset="-122"/>
                <a:cs typeface="Alibaba PuHuiTi R" pitchFamily="18" charset="-122"/>
              </a:rPr>
              <a:t>appendToFile</a:t>
            </a:r>
            <a:r>
              <a:rPr lang="en-US" altLang="zh-CN" sz="1400" dirty="0">
                <a:latin typeface="Alibaba PuHuiTi R" pitchFamily="18" charset="-122"/>
                <a:ea typeface="Alibaba PuHuiTi R" pitchFamily="18" charset="-122"/>
                <a:cs typeface="Alibaba PuHuiTi R" pitchFamily="18" charset="-122"/>
              </a:rPr>
              <a:t> &lt;</a:t>
            </a:r>
            <a:r>
              <a:rPr lang="en-US" altLang="zh-CN" sz="1400" dirty="0" err="1">
                <a:latin typeface="Alibaba PuHuiTi R" pitchFamily="18" charset="-122"/>
                <a:ea typeface="Alibaba PuHuiTi R" pitchFamily="18" charset="-122"/>
                <a:cs typeface="Alibaba PuHuiTi R" pitchFamily="18" charset="-122"/>
              </a:rPr>
              <a:t>localsrc</a:t>
            </a:r>
            <a:r>
              <a:rPr lang="en-US" altLang="zh-CN" sz="1400" dirty="0">
                <a:latin typeface="Alibaba PuHuiTi R" pitchFamily="18" charset="-122"/>
                <a:ea typeface="Alibaba PuHuiTi R" pitchFamily="18" charset="-122"/>
                <a:cs typeface="Alibaba PuHuiTi R" pitchFamily="18" charset="-122"/>
              </a:rPr>
              <a:t>&gt; ... &lt;</a:t>
            </a:r>
            <a:r>
              <a:rPr lang="en-US" altLang="zh-CN" sz="1400" dirty="0" err="1">
                <a:latin typeface="Alibaba PuHuiTi R" pitchFamily="18" charset="-122"/>
                <a:ea typeface="Alibaba PuHuiTi R" pitchFamily="18" charset="-122"/>
                <a:cs typeface="Alibaba PuHuiTi R" pitchFamily="18" charset="-122"/>
              </a:rPr>
              <a:t>dst</a:t>
            </a:r>
            <a:r>
              <a:rPr lang="en-US" altLang="zh-CN" sz="1400" dirty="0">
                <a:latin typeface="Alibaba PuHuiTi R" pitchFamily="18" charset="-122"/>
                <a:ea typeface="Alibaba PuHuiTi R" pitchFamily="18" charset="-122"/>
                <a:cs typeface="Alibaba PuHuiTi R" pitchFamily="18" charset="-122"/>
              </a:rPr>
              <a:t>&gt; :</a:t>
            </a:r>
          </a:p>
          <a:p>
            <a:pPr>
              <a:lnSpc>
                <a:spcPct val="150000"/>
              </a:lnSpc>
              <a:defRPr/>
            </a:pPr>
            <a:r>
              <a:rPr lang="en-US" altLang="zh-CN" sz="1400" dirty="0">
                <a:latin typeface="Alibaba PuHuiTi R" pitchFamily="18" charset="-122"/>
                <a:ea typeface="Alibaba PuHuiTi R" pitchFamily="18" charset="-122"/>
                <a:cs typeface="Alibaba PuHuiTi R" pitchFamily="18" charset="-122"/>
              </a:rPr>
              <a:t>  Appends the contents of all the given local files to the given dst file. The </a:t>
            </a:r>
            <a:r>
              <a:rPr lang="en-US" altLang="zh-CN" sz="1400" dirty="0" err="1">
                <a:latin typeface="Alibaba PuHuiTi R" pitchFamily="18" charset="-122"/>
                <a:ea typeface="Alibaba PuHuiTi R" pitchFamily="18" charset="-122"/>
                <a:cs typeface="Alibaba PuHuiTi R" pitchFamily="18" charset="-122"/>
              </a:rPr>
              <a:t>dst</a:t>
            </a:r>
            <a:endParaRPr lang="en-US" altLang="zh-CN" sz="1400" dirty="0">
              <a:latin typeface="Alibaba PuHuiTi R" pitchFamily="18" charset="-122"/>
              <a:ea typeface="Alibaba PuHuiTi R" pitchFamily="18" charset="-122"/>
              <a:cs typeface="Alibaba PuHuiTi R" pitchFamily="18" charset="-122"/>
            </a:endParaRPr>
          </a:p>
          <a:p>
            <a:pPr>
              <a:lnSpc>
                <a:spcPct val="150000"/>
              </a:lnSpc>
              <a:defRPr/>
            </a:pPr>
            <a:r>
              <a:rPr lang="en-US" altLang="zh-CN" sz="1400" dirty="0">
                <a:latin typeface="Alibaba PuHuiTi R" pitchFamily="18" charset="-122"/>
                <a:ea typeface="Alibaba PuHuiTi R" pitchFamily="18" charset="-122"/>
                <a:cs typeface="Alibaba PuHuiTi R" pitchFamily="18" charset="-122"/>
              </a:rPr>
              <a:t>  file will be created if it does not exist. If &lt;</a:t>
            </a:r>
            <a:r>
              <a:rPr lang="en-US" altLang="zh-CN" sz="1400" dirty="0" err="1">
                <a:latin typeface="Alibaba PuHuiTi R" pitchFamily="18" charset="-122"/>
                <a:ea typeface="Alibaba PuHuiTi R" pitchFamily="18" charset="-122"/>
                <a:cs typeface="Alibaba PuHuiTi R" pitchFamily="18" charset="-122"/>
              </a:rPr>
              <a:t>localSrc</a:t>
            </a:r>
            <a:r>
              <a:rPr lang="en-US" altLang="zh-CN" sz="1400" dirty="0">
                <a:latin typeface="Alibaba PuHuiTi R" pitchFamily="18" charset="-122"/>
                <a:ea typeface="Alibaba PuHuiTi R" pitchFamily="18" charset="-122"/>
                <a:cs typeface="Alibaba PuHuiTi R" pitchFamily="18" charset="-122"/>
              </a:rPr>
              <a:t>&gt; is -, then the input is</a:t>
            </a:r>
          </a:p>
          <a:p>
            <a:pPr>
              <a:lnSpc>
                <a:spcPct val="150000"/>
              </a:lnSpc>
              <a:defRPr/>
            </a:pPr>
            <a:r>
              <a:rPr lang="en-US" altLang="zh-CN" sz="1400" dirty="0">
                <a:latin typeface="Alibaba PuHuiTi R" pitchFamily="18" charset="-122"/>
                <a:ea typeface="Alibaba PuHuiTi R" pitchFamily="18" charset="-122"/>
                <a:cs typeface="Alibaba PuHuiTi R" pitchFamily="18" charset="-122"/>
              </a:rPr>
              <a:t>  read from </a:t>
            </a:r>
            <a:r>
              <a:rPr lang="en-US" altLang="zh-CN" sz="1400" dirty="0" err="1">
                <a:latin typeface="Alibaba PuHuiTi R" pitchFamily="18" charset="-122"/>
                <a:ea typeface="Alibaba PuHuiTi R" pitchFamily="18" charset="-122"/>
                <a:cs typeface="Alibaba PuHuiTi R" pitchFamily="18" charset="-122"/>
              </a:rPr>
              <a:t>stdin</a:t>
            </a:r>
            <a:r>
              <a:rPr lang="en-US" altLang="zh-CN" sz="1400" dirty="0">
                <a:latin typeface="Alibaba PuHuiTi R" pitchFamily="18" charset="-122"/>
                <a:ea typeface="Alibaba PuHuiTi R" pitchFamily="18" charset="-122"/>
                <a:cs typeface="Alibaba PuHuiTi R" pitchFamily="18" charset="-122"/>
              </a:rPr>
              <a:t>.</a:t>
            </a:r>
          </a:p>
          <a:p>
            <a:pPr>
              <a:lnSpc>
                <a:spcPct val="150000"/>
              </a:lnSpc>
              <a:defRPr/>
            </a:pPr>
            <a:r>
              <a:rPr lang="en-US" altLang="zh-CN" sz="1400" dirty="0">
                <a:latin typeface="Alibaba PuHuiTi R" pitchFamily="18" charset="-122"/>
                <a:ea typeface="Alibaba PuHuiTi R" pitchFamily="18" charset="-122"/>
                <a:cs typeface="Alibaba PuHuiTi R" pitchFamily="18" charset="-122"/>
              </a:rPr>
              <a:t>-cat [-</a:t>
            </a:r>
            <a:r>
              <a:rPr lang="en-US" altLang="zh-CN" sz="1400" dirty="0" err="1">
                <a:latin typeface="Alibaba PuHuiTi R" pitchFamily="18" charset="-122"/>
                <a:ea typeface="Alibaba PuHuiTi R" pitchFamily="18" charset="-122"/>
                <a:cs typeface="Alibaba PuHuiTi R" pitchFamily="18" charset="-122"/>
              </a:rPr>
              <a:t>ignoreCrc</a:t>
            </a:r>
            <a:r>
              <a:rPr lang="en-US" altLang="zh-CN" sz="1400" dirty="0">
                <a:latin typeface="Alibaba PuHuiTi R" pitchFamily="18" charset="-122"/>
                <a:ea typeface="Alibaba PuHuiTi R" pitchFamily="18" charset="-122"/>
                <a:cs typeface="Alibaba PuHuiTi R" pitchFamily="18" charset="-122"/>
              </a:rPr>
              <a:t>] &lt;</a:t>
            </a:r>
            <a:r>
              <a:rPr lang="en-US" altLang="zh-CN" sz="1400" dirty="0" err="1">
                <a:latin typeface="Alibaba PuHuiTi R" pitchFamily="18" charset="-122"/>
                <a:ea typeface="Alibaba PuHuiTi R" pitchFamily="18" charset="-122"/>
                <a:cs typeface="Alibaba PuHuiTi R" pitchFamily="18" charset="-122"/>
              </a:rPr>
              <a:t>src</a:t>
            </a:r>
            <a:r>
              <a:rPr lang="en-US" altLang="zh-CN" sz="1400" dirty="0">
                <a:latin typeface="Alibaba PuHuiTi R" pitchFamily="18" charset="-122"/>
                <a:ea typeface="Alibaba PuHuiTi R" pitchFamily="18" charset="-122"/>
                <a:cs typeface="Alibaba PuHuiTi R" pitchFamily="18" charset="-122"/>
              </a:rPr>
              <a:t>&gt; ... :</a:t>
            </a:r>
          </a:p>
          <a:p>
            <a:pPr>
              <a:lnSpc>
                <a:spcPct val="150000"/>
              </a:lnSpc>
              <a:defRPr/>
            </a:pPr>
            <a:r>
              <a:rPr lang="en-US" altLang="zh-CN" sz="1400" dirty="0">
                <a:latin typeface="Alibaba PuHuiTi R" pitchFamily="18" charset="-122"/>
                <a:ea typeface="Alibaba PuHuiTi R" pitchFamily="18" charset="-122"/>
                <a:cs typeface="Alibaba PuHuiTi R" pitchFamily="18" charset="-122"/>
              </a:rPr>
              <a:t>  Fetch all files that match the file pattern &lt;</a:t>
            </a:r>
            <a:r>
              <a:rPr lang="en-US" altLang="zh-CN" sz="1400" dirty="0" err="1">
                <a:latin typeface="Alibaba PuHuiTi R" pitchFamily="18" charset="-122"/>
                <a:ea typeface="Alibaba PuHuiTi R" pitchFamily="18" charset="-122"/>
                <a:cs typeface="Alibaba PuHuiTi R" pitchFamily="18" charset="-122"/>
              </a:rPr>
              <a:t>src</a:t>
            </a:r>
            <a:r>
              <a:rPr lang="en-US" altLang="zh-CN" sz="1400" dirty="0">
                <a:latin typeface="Alibaba PuHuiTi R" pitchFamily="18" charset="-122"/>
                <a:ea typeface="Alibaba PuHuiTi R" pitchFamily="18" charset="-122"/>
                <a:cs typeface="Alibaba PuHuiTi R" pitchFamily="18" charset="-122"/>
              </a:rPr>
              <a:t>&gt; and display their content on</a:t>
            </a:r>
          </a:p>
          <a:p>
            <a:pPr>
              <a:lnSpc>
                <a:spcPct val="150000"/>
              </a:lnSpc>
              <a:defRPr/>
            </a:pPr>
            <a:r>
              <a:rPr lang="en-US" altLang="zh-CN" sz="1400" dirty="0">
                <a:latin typeface="Alibaba PuHuiTi R" pitchFamily="18" charset="-122"/>
                <a:ea typeface="Alibaba PuHuiTi R" pitchFamily="18" charset="-122"/>
                <a:cs typeface="Alibaba PuHuiTi R" pitchFamily="18" charset="-122"/>
              </a:rPr>
              <a:t>  </a:t>
            </a:r>
            <a:r>
              <a:rPr lang="en-US" altLang="zh-CN" sz="1400" dirty="0" err="1">
                <a:latin typeface="Alibaba PuHuiTi R" pitchFamily="18" charset="-122"/>
                <a:ea typeface="Alibaba PuHuiTi R" pitchFamily="18" charset="-122"/>
                <a:cs typeface="Alibaba PuHuiTi R" pitchFamily="18" charset="-122"/>
              </a:rPr>
              <a:t>stdout</a:t>
            </a:r>
            <a:r>
              <a:rPr lang="en-US" altLang="zh-CN" sz="1400" dirty="0">
                <a:latin typeface="Alibaba PuHuiTi R" pitchFamily="18" charset="-122"/>
                <a:ea typeface="Alibaba PuHuiTi R" pitchFamily="18" charset="-122"/>
                <a:cs typeface="Alibaba PuHuiTi R" pitchFamily="18" charset="-122"/>
              </a:rPr>
              <a:t>.</a:t>
            </a:r>
          </a:p>
        </p:txBody>
      </p:sp>
    </p:spTree>
    <p:extLst>
      <p:ext uri="{BB962C8B-B14F-4D97-AF65-F5344CB8AC3E}">
        <p14:creationId xmlns:p14="http://schemas.microsoft.com/office/powerpoint/2010/main" val="3125432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en-US" altLang="zh-CN" dirty="0">
                <a:solidFill>
                  <a:schemeClr val="tx1"/>
                </a:solidFill>
              </a:rPr>
              <a:t>HDFS shell</a:t>
            </a:r>
            <a:r>
              <a:rPr lang="zh-CN" altLang="en-US" dirty="0">
                <a:solidFill>
                  <a:schemeClr val="tx1"/>
                </a:solidFill>
              </a:rPr>
              <a:t>命令行解释说明</a:t>
            </a:r>
            <a:endParaRPr lang="en-US" altLang="zh-CN" dirty="0">
              <a:solidFill>
                <a:schemeClr val="tx1"/>
              </a:solidFill>
            </a:endParaRPr>
          </a:p>
          <a:p>
            <a:r>
              <a:rPr lang="en-US" altLang="zh-CN" dirty="0">
                <a:solidFill>
                  <a:srgbClr val="C00000"/>
                </a:solidFill>
              </a:rPr>
              <a:t>HDFS shell</a:t>
            </a:r>
            <a:r>
              <a:rPr lang="zh-CN" altLang="en-US" dirty="0">
                <a:solidFill>
                  <a:srgbClr val="C00000"/>
                </a:solidFill>
              </a:rPr>
              <a:t>命令行常用操作</a:t>
            </a:r>
            <a:endParaRPr lang="en-US" altLang="zh-CN" dirty="0">
              <a:solidFill>
                <a:srgbClr val="C00000"/>
              </a:solidFill>
            </a:endParaRPr>
          </a:p>
        </p:txBody>
      </p:sp>
    </p:spTree>
    <p:extLst>
      <p:ext uri="{BB962C8B-B14F-4D97-AF65-F5344CB8AC3E}">
        <p14:creationId xmlns:p14="http://schemas.microsoft.com/office/powerpoint/2010/main" val="4092938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-mkdir [-p] &lt;path&gt; ... </a:t>
            </a:r>
          </a:p>
          <a:p>
            <a:pPr marL="0" indent="0">
              <a:buNone/>
            </a:pPr>
            <a:r>
              <a:rPr lang="en-US" altLang="zh-CN" dirty="0"/>
              <a:t>	path </a:t>
            </a:r>
            <a:r>
              <a:rPr lang="zh-CN" altLang="en-US" dirty="0"/>
              <a:t>为待创建的目录</a:t>
            </a:r>
            <a:endParaRPr lang="en-US" altLang="zh-CN" dirty="0"/>
          </a:p>
          <a:p>
            <a:pPr marL="0" indent="0">
              <a:buNone/>
            </a:pPr>
            <a:r>
              <a:rPr lang="en-US" altLang="zh-CN" dirty="0"/>
              <a:t>	-p</a:t>
            </a:r>
            <a:r>
              <a:rPr lang="zh-CN" altLang="en-US" dirty="0"/>
              <a:t>选项的行为与</a:t>
            </a:r>
            <a:r>
              <a:rPr lang="en-US" altLang="zh-CN" dirty="0"/>
              <a:t>Unix mkdir -p</a:t>
            </a:r>
            <a:r>
              <a:rPr lang="zh-CN" altLang="en-US" dirty="0"/>
              <a:t>非常相似，它会沿着路径创建父目录。</a:t>
            </a:r>
            <a:endParaRPr lang="en-US" altLang="zh-CN" dirty="0"/>
          </a:p>
          <a:p>
            <a:pPr marL="0" indent="0">
              <a:buNone/>
            </a:pPr>
            <a:endParaRPr lang="en-US" altLang="zh-CN" dirty="0"/>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p>
        </p:txBody>
      </p:sp>
      <p:sp>
        <p:nvSpPr>
          <p:cNvPr id="6" name="文本占位符 5"/>
          <p:cNvSpPr>
            <a:spLocks noGrp="1"/>
          </p:cNvSpPr>
          <p:nvPr>
            <p:ph type="body" sz="quarter" idx="10"/>
          </p:nvPr>
        </p:nvSpPr>
        <p:spPr/>
        <p:txBody>
          <a:bodyPr/>
          <a:lstStyle/>
          <a:p>
            <a:r>
              <a:rPr lang="en-US" altLang="zh-CN" dirty="0"/>
              <a:t>1</a:t>
            </a:r>
            <a:r>
              <a:rPr lang="zh-CN" altLang="en-US" dirty="0"/>
              <a:t>、创建文件夹</a:t>
            </a: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703515" y="3245937"/>
            <a:ext cx="4643497" cy="276999"/>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fs -mkdir /itcast</a:t>
            </a:r>
            <a:endParaRPr lang="zh-CN" altLang="zh-CN" dirty="0">
              <a:latin typeface="Arial" panose="020B0604020202020204" pitchFamily="34" charset="0"/>
            </a:endParaRPr>
          </a:p>
        </p:txBody>
      </p:sp>
    </p:spTree>
    <p:extLst>
      <p:ext uri="{BB962C8B-B14F-4D97-AF65-F5344CB8AC3E}">
        <p14:creationId xmlns:p14="http://schemas.microsoft.com/office/powerpoint/2010/main" val="41620457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pt-BR" altLang="zh-CN" b="1" dirty="0">
                <a:solidFill>
                  <a:srgbClr val="FF0000"/>
                </a:solidFill>
              </a:rPr>
              <a:t>-ls [-h] [-R] [&lt;path&gt; ...] </a:t>
            </a:r>
          </a:p>
          <a:p>
            <a:pPr marL="0" indent="0">
              <a:buNone/>
            </a:pPr>
            <a:r>
              <a:rPr lang="en-US" altLang="zh-CN" dirty="0"/>
              <a:t>	path </a:t>
            </a:r>
            <a:r>
              <a:rPr lang="zh-CN" altLang="en-US" dirty="0"/>
              <a:t>指定目录路径</a:t>
            </a:r>
            <a:endParaRPr lang="en-US" altLang="zh-CN" dirty="0"/>
          </a:p>
          <a:p>
            <a:pPr marL="0" indent="0">
              <a:buNone/>
            </a:pPr>
            <a:r>
              <a:rPr lang="en-US" altLang="zh-CN" dirty="0"/>
              <a:t>	-h </a:t>
            </a:r>
            <a:r>
              <a:rPr lang="zh-CN" altLang="en-US" dirty="0"/>
              <a:t>人性化显示文件</a:t>
            </a:r>
            <a:r>
              <a:rPr lang="en-US" altLang="zh-CN" dirty="0"/>
              <a:t>size</a:t>
            </a:r>
          </a:p>
          <a:p>
            <a:pPr marL="0" indent="0">
              <a:buNone/>
            </a:pPr>
            <a:r>
              <a:rPr lang="en-US" altLang="zh-CN" dirty="0"/>
              <a:t>	-R </a:t>
            </a:r>
            <a:r>
              <a:rPr lang="zh-CN" altLang="en-US" dirty="0"/>
              <a:t>递归查看指定目录及其子目录</a:t>
            </a:r>
            <a:endParaRPr lang="en-US" altLang="zh-CN" dirty="0"/>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2</a:t>
            </a:r>
            <a:r>
              <a:rPr lang="zh-CN" altLang="en-US" dirty="0"/>
              <a:t>、查看指定目录下内容</a:t>
            </a:r>
          </a:p>
        </p:txBody>
      </p:sp>
      <p:pic>
        <p:nvPicPr>
          <p:cNvPr id="3" name="图片 2"/>
          <p:cNvPicPr>
            <a:picLocks noChangeAspect="1"/>
          </p:cNvPicPr>
          <p:nvPr/>
        </p:nvPicPr>
        <p:blipFill>
          <a:blip r:embed="rId2"/>
          <a:stretch>
            <a:fillRect/>
          </a:stretch>
        </p:blipFill>
        <p:spPr>
          <a:xfrm>
            <a:off x="1772442" y="3693167"/>
            <a:ext cx="7651143" cy="1699407"/>
          </a:xfrm>
          <a:prstGeom prst="rect">
            <a:avLst/>
          </a:prstGeom>
        </p:spPr>
      </p:pic>
    </p:spTree>
    <p:extLst>
      <p:ext uri="{BB962C8B-B14F-4D97-AF65-F5344CB8AC3E}">
        <p14:creationId xmlns:p14="http://schemas.microsoft.com/office/powerpoint/2010/main" val="8606808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-put [-f] [-p] &lt;localsrc&gt; ... &lt;dst&gt;</a:t>
            </a:r>
            <a:endParaRPr lang="pt-BR" altLang="zh-CN" b="1" dirty="0">
              <a:solidFill>
                <a:srgbClr val="FF0000"/>
              </a:solidFill>
            </a:endParaRPr>
          </a:p>
          <a:p>
            <a:pPr marL="0" indent="0">
              <a:buNone/>
            </a:pPr>
            <a:r>
              <a:rPr lang="en-US" altLang="zh-CN" dirty="0"/>
              <a:t>	-f </a:t>
            </a:r>
            <a:r>
              <a:rPr lang="zh-CN" altLang="en-US" dirty="0"/>
              <a:t>覆盖目标文件（已存在下）</a:t>
            </a:r>
            <a:endParaRPr lang="en-US" altLang="zh-CN" dirty="0"/>
          </a:p>
          <a:p>
            <a:pPr marL="0" indent="0">
              <a:buNone/>
            </a:pPr>
            <a:r>
              <a:rPr lang="en-US" altLang="zh-CN" dirty="0"/>
              <a:t>	-p </a:t>
            </a:r>
            <a:r>
              <a:rPr lang="zh-CN" altLang="en-US" dirty="0"/>
              <a:t>保留访问和修改时间，所有权和权限。</a:t>
            </a:r>
            <a:endParaRPr lang="en-US" altLang="zh-CN" dirty="0"/>
          </a:p>
          <a:p>
            <a:pPr marL="0" indent="0">
              <a:buNone/>
            </a:pPr>
            <a:r>
              <a:rPr lang="en-US" altLang="zh-CN" dirty="0"/>
              <a:t>	localsrc </a:t>
            </a:r>
            <a:r>
              <a:rPr lang="zh-CN" altLang="en-US" dirty="0"/>
              <a:t>本地文件系统（客户端所在机器）</a:t>
            </a:r>
            <a:endParaRPr lang="en-US" altLang="zh-CN" dirty="0"/>
          </a:p>
          <a:p>
            <a:pPr marL="0" indent="0">
              <a:buNone/>
            </a:pPr>
            <a:r>
              <a:rPr lang="en-US" altLang="zh-CN" dirty="0"/>
              <a:t>	dst </a:t>
            </a:r>
            <a:r>
              <a:rPr lang="zh-CN" altLang="en-US" dirty="0"/>
              <a:t>目标文件系统（</a:t>
            </a:r>
            <a:r>
              <a:rPr lang="en-US" altLang="zh-CN" dirty="0"/>
              <a:t>HDFS</a:t>
            </a:r>
            <a:r>
              <a:rPr lang="zh-CN" altLang="en-US" dirty="0"/>
              <a:t>）</a:t>
            </a:r>
            <a:endParaRPr lang="en-US" altLang="zh-CN" dirty="0"/>
          </a:p>
          <a:p>
            <a:pPr marL="0" indent="0">
              <a:buNone/>
            </a:pPr>
            <a:endParaRPr lang="en-US" altLang="zh-CN" dirty="0"/>
          </a:p>
          <a:p>
            <a:pPr marL="0" indent="0">
              <a:buNone/>
            </a:pPr>
            <a:r>
              <a:rPr lang="en-US" altLang="zh-CN" dirty="0"/>
              <a:t>	</a:t>
            </a: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3</a:t>
            </a:r>
            <a:r>
              <a:rPr lang="zh-CN" altLang="en-US" dirty="0"/>
              <a:t>、上传文件到</a:t>
            </a:r>
            <a:r>
              <a:rPr lang="en-US" altLang="zh-CN" dirty="0"/>
              <a:t>HDFS</a:t>
            </a:r>
            <a:r>
              <a:rPr lang="zh-CN" altLang="en-US" dirty="0"/>
              <a:t>指定目录下</a:t>
            </a:r>
          </a:p>
        </p:txBody>
      </p:sp>
      <p:sp>
        <p:nvSpPr>
          <p:cNvPr id="7" name="TextBox 3">
            <a:extLst>
              <a:ext uri="{FF2B5EF4-FFF2-40B4-BE49-F238E27FC236}">
                <a16:creationId xmlns:a16="http://schemas.microsoft.com/office/drawing/2014/main" id="{0C998B78-AB18-3C47-A1C7-25AE9A3A40B0}"/>
              </a:ext>
            </a:extLst>
          </p:cNvPr>
          <p:cNvSpPr txBox="1"/>
          <p:nvPr/>
        </p:nvSpPr>
        <p:spPr>
          <a:xfrm>
            <a:off x="1640762" y="4133443"/>
            <a:ext cx="7841139" cy="64633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fs -put zookeeper.out /itcast</a:t>
            </a:r>
            <a:endParaRPr lang="en-US" altLang="zh-CN" sz="1200" dirty="0">
              <a:solidFill>
                <a:srgbClr val="080808"/>
              </a:solidFill>
              <a:latin typeface="Arial Unicode MS" panose="020B0604020202020204" pitchFamily="34" charset="-122"/>
              <a:ea typeface="JetBrains Mono"/>
            </a:endParaRPr>
          </a:p>
          <a:p>
            <a:pPr lvl="0" eaLnBrk="0" fontAlgn="base" hangingPunct="0">
              <a:spcBef>
                <a:spcPct val="0"/>
              </a:spcBef>
              <a:spcAft>
                <a:spcPct val="0"/>
              </a:spcAft>
            </a:pP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fs -put file:///etc/profile hdfs://node1:8020/itcast</a:t>
            </a:r>
            <a:endParaRPr lang="zh-CN" altLang="zh-CN" dirty="0">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文本框 7">
            <a:extLst>
              <a:ext uri="{FF2B5EF4-FFF2-40B4-BE49-F238E27FC236}">
                <a16:creationId xmlns:a16="http://schemas.microsoft.com/office/drawing/2014/main" id="{07A7B74B-42C4-821C-D26E-D4B16B69B8E1}"/>
              </a:ext>
            </a:extLst>
          </p:cNvPr>
          <p:cNvSpPr txBox="1"/>
          <p:nvPr/>
        </p:nvSpPr>
        <p:spPr>
          <a:xfrm>
            <a:off x="6096000" y="1889356"/>
            <a:ext cx="1665841"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可以一次性上传多个文件</a:t>
            </a:r>
          </a:p>
        </p:txBody>
      </p:sp>
    </p:spTree>
    <p:extLst>
      <p:ext uri="{BB962C8B-B14F-4D97-AF65-F5344CB8AC3E}">
        <p14:creationId xmlns:p14="http://schemas.microsoft.com/office/powerpoint/2010/main" val="3400589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-cat &lt;</a:t>
            </a:r>
            <a:r>
              <a:rPr lang="en-US" altLang="zh-CN" b="1" dirty="0" err="1">
                <a:solidFill>
                  <a:srgbClr val="FF0000"/>
                </a:solidFill>
              </a:rPr>
              <a:t>src</a:t>
            </a:r>
            <a:r>
              <a:rPr lang="en-US" altLang="zh-CN" b="1" dirty="0">
                <a:solidFill>
                  <a:srgbClr val="FF0000"/>
                </a:solidFill>
              </a:rPr>
              <a:t>&gt; ... </a:t>
            </a:r>
          </a:p>
          <a:p>
            <a:pPr marL="0" indent="0">
              <a:buNone/>
            </a:pPr>
            <a:r>
              <a:rPr lang="en-US" altLang="zh-CN" dirty="0"/>
              <a:t>	</a:t>
            </a:r>
            <a:r>
              <a:rPr lang="zh-CN" altLang="en-US" dirty="0"/>
              <a:t>读取指定文件全部内容，显示在标准输出控制台。</a:t>
            </a:r>
            <a:endParaRPr lang="en-US" altLang="zh-CN" dirty="0"/>
          </a:p>
          <a:p>
            <a:pPr marL="0" indent="0">
              <a:buNone/>
            </a:pPr>
            <a:r>
              <a:rPr lang="en-US" altLang="zh-CN" dirty="0"/>
              <a:t>	</a:t>
            </a:r>
            <a:r>
              <a:rPr lang="zh-CN" altLang="en-US" dirty="0"/>
              <a:t>注意：对于</a:t>
            </a:r>
            <a:r>
              <a:rPr lang="zh-CN" altLang="en-US" b="1" dirty="0">
                <a:solidFill>
                  <a:srgbClr val="FF0000"/>
                </a:solidFill>
              </a:rPr>
              <a:t>大文件内容读取，慎重</a:t>
            </a:r>
            <a:r>
              <a:rPr lang="zh-CN" altLang="en-US" dirty="0"/>
              <a:t>。</a:t>
            </a:r>
            <a:endParaRPr lang="en-US" altLang="zh-CN" dirty="0"/>
          </a:p>
          <a:p>
            <a:pPr marL="0" indent="0">
              <a:buNone/>
            </a:pPr>
            <a:endParaRPr lang="en-US" altLang="zh-CN" dirty="0"/>
          </a:p>
          <a:p>
            <a:pPr marL="0" indent="0">
              <a:buNone/>
            </a:pPr>
            <a:r>
              <a:rPr lang="en-US" altLang="zh-CN" dirty="0"/>
              <a:t>	</a:t>
            </a: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4</a:t>
            </a:r>
            <a:r>
              <a:rPr lang="zh-CN" altLang="en-US" dirty="0"/>
              <a:t>、查看</a:t>
            </a:r>
            <a:r>
              <a:rPr lang="en-US" altLang="zh-CN" dirty="0"/>
              <a:t>HDFS</a:t>
            </a:r>
            <a:r>
              <a:rPr lang="zh-CN" altLang="en-US" dirty="0"/>
              <a:t>文件内容（</a:t>
            </a:r>
            <a:r>
              <a:rPr lang="en-US" altLang="zh-CN" dirty="0"/>
              <a:t>1</a:t>
            </a:r>
            <a:r>
              <a:rPr lang="zh-CN" altLang="en-US" dirty="0"/>
              <a:t>）</a:t>
            </a: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640762" y="3478921"/>
            <a:ext cx="7841139" cy="276999"/>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fs -cat /itcast/zookeeper.out</a:t>
            </a:r>
            <a:endParaRPr lang="zh-CN" altLang="zh-CN" sz="1600" dirty="0">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119116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-head &lt;file&gt; </a:t>
            </a:r>
          </a:p>
          <a:p>
            <a:pPr marL="0" indent="0">
              <a:buNone/>
            </a:pPr>
            <a:r>
              <a:rPr lang="en-US" altLang="zh-CN" dirty="0"/>
              <a:t>	</a:t>
            </a:r>
            <a:r>
              <a:rPr lang="zh-CN" altLang="en-US" dirty="0"/>
              <a:t>查看文件前</a:t>
            </a:r>
            <a:r>
              <a:rPr lang="en-US" altLang="zh-CN" dirty="0"/>
              <a:t>1KB</a:t>
            </a:r>
            <a:r>
              <a:rPr lang="zh-CN" altLang="en-US" dirty="0"/>
              <a:t>的内容。</a:t>
            </a:r>
            <a:endParaRPr lang="en-US" altLang="zh-CN" dirty="0"/>
          </a:p>
          <a:p>
            <a:pPr marL="0" indent="0">
              <a:buNone/>
            </a:pPr>
            <a:endParaRPr lang="en-US" altLang="zh-CN" dirty="0"/>
          </a:p>
          <a:p>
            <a:pPr marL="0" indent="0">
              <a:buNone/>
            </a:pPr>
            <a:r>
              <a:rPr lang="en-US" altLang="zh-CN" dirty="0"/>
              <a:t>	</a:t>
            </a: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5</a:t>
            </a:r>
            <a:r>
              <a:rPr lang="zh-CN" altLang="en-US" dirty="0"/>
              <a:t>、查看</a:t>
            </a:r>
            <a:r>
              <a:rPr lang="en-US" altLang="zh-CN" dirty="0"/>
              <a:t>HDFS</a:t>
            </a:r>
            <a:r>
              <a:rPr lang="zh-CN" altLang="en-US" dirty="0"/>
              <a:t>文件内容（</a:t>
            </a:r>
            <a:r>
              <a:rPr lang="en-US" altLang="zh-CN" dirty="0"/>
              <a:t>2</a:t>
            </a:r>
            <a:r>
              <a:rPr lang="zh-CN" altLang="en-US" dirty="0"/>
              <a:t>）</a:t>
            </a:r>
          </a:p>
        </p:txBody>
      </p:sp>
      <p:sp>
        <p:nvSpPr>
          <p:cNvPr id="8" name="TextBox 3">
            <a:extLst>
              <a:ext uri="{FF2B5EF4-FFF2-40B4-BE49-F238E27FC236}">
                <a16:creationId xmlns:a16="http://schemas.microsoft.com/office/drawing/2014/main" id="{0C998B78-AB18-3C47-A1C7-25AE9A3A40B0}"/>
              </a:ext>
            </a:extLst>
          </p:cNvPr>
          <p:cNvSpPr txBox="1"/>
          <p:nvPr/>
        </p:nvSpPr>
        <p:spPr>
          <a:xfrm>
            <a:off x="1640762" y="3012757"/>
            <a:ext cx="7841139" cy="276999"/>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fs -</a:t>
            </a:r>
            <a:r>
              <a:rPr lang="en-US" altLang="zh-CN" sz="1200" dirty="0">
                <a:solidFill>
                  <a:srgbClr val="080808"/>
                </a:solidFill>
                <a:latin typeface="Arial Unicode MS" panose="020B0604020202020204" pitchFamily="34" charset="-122"/>
                <a:ea typeface="JetBrains Mono"/>
              </a:rPr>
              <a:t>head </a:t>
            </a:r>
            <a:r>
              <a:rPr lang="zh-CN" altLang="zh-CN" sz="1200" dirty="0">
                <a:solidFill>
                  <a:srgbClr val="080808"/>
                </a:solidFill>
                <a:latin typeface="Arial Unicode MS" panose="020B0604020202020204" pitchFamily="34" charset="-122"/>
                <a:ea typeface="JetBrains Mono"/>
              </a:rPr>
              <a:t>/itcast/zookeeper.out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859638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-tail [-f] &lt;file&gt;</a:t>
            </a:r>
          </a:p>
          <a:p>
            <a:pPr marL="0" indent="0">
              <a:buNone/>
            </a:pPr>
            <a:r>
              <a:rPr lang="en-US" altLang="zh-CN" b="1" dirty="0">
                <a:solidFill>
                  <a:srgbClr val="FF0000"/>
                </a:solidFill>
              </a:rPr>
              <a:t>	</a:t>
            </a:r>
            <a:r>
              <a:rPr lang="zh-CN" altLang="en-US" dirty="0"/>
              <a:t>查看文件最后</a:t>
            </a:r>
            <a:r>
              <a:rPr lang="en-US" altLang="zh-CN" dirty="0"/>
              <a:t>1KB</a:t>
            </a:r>
            <a:r>
              <a:rPr lang="zh-CN" altLang="en-US" dirty="0"/>
              <a:t>的内容</a:t>
            </a:r>
            <a:endParaRPr lang="en-US" altLang="zh-CN" dirty="0"/>
          </a:p>
          <a:p>
            <a:pPr marL="0" indent="0">
              <a:buNone/>
            </a:pPr>
            <a:r>
              <a:rPr lang="en-US" altLang="zh-CN" dirty="0"/>
              <a:t>	</a:t>
            </a:r>
            <a:r>
              <a:rPr lang="en-US" altLang="zh-CN" dirty="0">
                <a:solidFill>
                  <a:srgbClr val="92D050"/>
                </a:solidFill>
              </a:rPr>
              <a:t>-f</a:t>
            </a:r>
            <a:r>
              <a:rPr lang="zh-CN" altLang="en-US" dirty="0">
                <a:solidFill>
                  <a:srgbClr val="92D050"/>
                </a:solidFill>
              </a:rPr>
              <a:t>选择可以动态显示文件中追加的内容</a:t>
            </a:r>
            <a:r>
              <a:rPr lang="zh-CN" altLang="en-US" dirty="0"/>
              <a:t>。</a:t>
            </a:r>
            <a:endParaRPr lang="en-US" altLang="zh-CN" dirty="0"/>
          </a:p>
          <a:p>
            <a:pPr marL="0" indent="0">
              <a:buNone/>
            </a:pPr>
            <a:endParaRPr lang="en-US" altLang="zh-CN" dirty="0"/>
          </a:p>
          <a:p>
            <a:pPr marL="0" indent="0">
              <a:buNone/>
            </a:pPr>
            <a:endParaRPr lang="en-US" altLang="zh-CN" b="1" dirty="0">
              <a:solidFill>
                <a:srgbClr val="FF0000"/>
              </a:solidFill>
            </a:endParaRP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6</a:t>
            </a:r>
            <a:r>
              <a:rPr lang="zh-CN" altLang="en-US" dirty="0"/>
              <a:t>、查看</a:t>
            </a:r>
            <a:r>
              <a:rPr lang="en-US" altLang="zh-CN" dirty="0"/>
              <a:t>HDFS</a:t>
            </a:r>
            <a:r>
              <a:rPr lang="zh-CN" altLang="en-US" dirty="0"/>
              <a:t>文件内容（</a:t>
            </a:r>
            <a:r>
              <a:rPr lang="en-US" altLang="zh-CN" dirty="0"/>
              <a:t>3</a:t>
            </a:r>
            <a:r>
              <a:rPr lang="zh-CN" altLang="en-US" dirty="0"/>
              <a:t>）</a:t>
            </a:r>
          </a:p>
        </p:txBody>
      </p:sp>
      <p:pic>
        <p:nvPicPr>
          <p:cNvPr id="3" name="图片 2"/>
          <p:cNvPicPr>
            <a:picLocks noChangeAspect="1"/>
          </p:cNvPicPr>
          <p:nvPr/>
        </p:nvPicPr>
        <p:blipFill>
          <a:blip r:embed="rId2"/>
          <a:stretch>
            <a:fillRect/>
          </a:stretch>
        </p:blipFill>
        <p:spPr>
          <a:xfrm>
            <a:off x="1574593" y="3692505"/>
            <a:ext cx="8692543" cy="2062931"/>
          </a:xfrm>
          <a:prstGeom prst="rect">
            <a:avLst/>
          </a:prstGeom>
        </p:spPr>
      </p:pic>
      <p:sp>
        <p:nvSpPr>
          <p:cNvPr id="7" name="TextBox 3">
            <a:extLst>
              <a:ext uri="{FF2B5EF4-FFF2-40B4-BE49-F238E27FC236}">
                <a16:creationId xmlns:a16="http://schemas.microsoft.com/office/drawing/2014/main" id="{0C998B78-AB18-3C47-A1C7-25AE9A3A40B0}"/>
              </a:ext>
            </a:extLst>
          </p:cNvPr>
          <p:cNvSpPr txBox="1"/>
          <p:nvPr/>
        </p:nvSpPr>
        <p:spPr>
          <a:xfrm>
            <a:off x="1664240" y="2963255"/>
            <a:ext cx="7841139" cy="276999"/>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fs -tail /source/weibo/star/comment_log/20190810_node1.itcast.cn/caixukun.csv</a:t>
            </a:r>
            <a:endParaRPr lang="zh-CN" altLang="zh-CN" dirty="0">
              <a:latin typeface="Arial" panose="020B0604020202020204" pitchFamily="34" charset="0"/>
            </a:endParaRPr>
          </a:p>
        </p:txBody>
      </p:sp>
    </p:spTree>
    <p:extLst>
      <p:ext uri="{BB962C8B-B14F-4D97-AF65-F5344CB8AC3E}">
        <p14:creationId xmlns:p14="http://schemas.microsoft.com/office/powerpoint/2010/main" val="8510100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-get [-f] [-p] &lt;</a:t>
            </a:r>
            <a:r>
              <a:rPr lang="en-US" altLang="zh-CN" b="1" dirty="0" err="1">
                <a:solidFill>
                  <a:srgbClr val="FF0000"/>
                </a:solidFill>
              </a:rPr>
              <a:t>src</a:t>
            </a:r>
            <a:r>
              <a:rPr lang="en-US" altLang="zh-CN" b="1" dirty="0">
                <a:solidFill>
                  <a:srgbClr val="FF0000"/>
                </a:solidFill>
              </a:rPr>
              <a:t>&gt; ... &lt;localdst&gt;</a:t>
            </a:r>
          </a:p>
          <a:p>
            <a:pPr marL="0" indent="0">
              <a:buNone/>
            </a:pPr>
            <a:r>
              <a:rPr lang="en-US" altLang="zh-CN" b="1" dirty="0">
                <a:solidFill>
                  <a:srgbClr val="FF0000"/>
                </a:solidFill>
              </a:rPr>
              <a:t>	</a:t>
            </a:r>
            <a:r>
              <a:rPr lang="zh-CN" altLang="en-US" dirty="0">
                <a:solidFill>
                  <a:schemeClr val="tx1"/>
                </a:solidFill>
              </a:rPr>
              <a:t>下载文件到本地文件系统指定目录，</a:t>
            </a:r>
            <a:r>
              <a:rPr lang="en-US" altLang="zh-CN" dirty="0">
                <a:solidFill>
                  <a:schemeClr val="tx1"/>
                </a:solidFill>
              </a:rPr>
              <a:t>localdst</a:t>
            </a:r>
            <a:r>
              <a:rPr lang="zh-CN" altLang="en-US" dirty="0">
                <a:solidFill>
                  <a:schemeClr val="tx1"/>
                </a:solidFill>
              </a:rPr>
              <a:t>必须是目录</a:t>
            </a:r>
            <a:endParaRPr lang="en-US" altLang="zh-CN" dirty="0">
              <a:solidFill>
                <a:schemeClr val="tx1"/>
              </a:solidFill>
            </a:endParaRPr>
          </a:p>
          <a:p>
            <a:pPr marL="0" indent="0">
              <a:buNone/>
            </a:pPr>
            <a:r>
              <a:rPr lang="en-US" altLang="zh-CN" dirty="0">
                <a:solidFill>
                  <a:schemeClr val="tx1"/>
                </a:solidFill>
              </a:rPr>
              <a:t>	</a:t>
            </a:r>
            <a:r>
              <a:rPr lang="en-US" altLang="zh-CN" dirty="0"/>
              <a:t>-f </a:t>
            </a:r>
            <a:r>
              <a:rPr lang="zh-CN" altLang="en-US" dirty="0"/>
              <a:t>覆盖目标文件（已存在下）</a:t>
            </a:r>
            <a:endParaRPr lang="en-US" altLang="zh-CN" dirty="0"/>
          </a:p>
          <a:p>
            <a:pPr marL="0" indent="0">
              <a:buNone/>
            </a:pPr>
            <a:r>
              <a:rPr lang="en-US" altLang="zh-CN" dirty="0"/>
              <a:t>	-p </a:t>
            </a:r>
            <a:r>
              <a:rPr lang="zh-CN" altLang="en-US" dirty="0"/>
              <a:t>保留访问和修改时间，所有权和权限。</a:t>
            </a:r>
            <a:endParaRPr lang="en-US" altLang="zh-CN" dirty="0"/>
          </a:p>
          <a:p>
            <a:pPr marL="0" indent="0">
              <a:buNone/>
            </a:pPr>
            <a:endParaRPr lang="en-US" altLang="zh-CN" dirty="0"/>
          </a:p>
          <a:p>
            <a:pPr marL="0" indent="0">
              <a:buNone/>
            </a:pPr>
            <a:r>
              <a:rPr lang="en-US" altLang="zh-CN" dirty="0"/>
              <a:t>	</a:t>
            </a:r>
            <a:endParaRPr lang="en-US" altLang="zh-CN" dirty="0">
              <a:solidFill>
                <a:schemeClr val="tx1"/>
              </a:solidFill>
            </a:endParaRP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7</a:t>
            </a:r>
            <a:r>
              <a:rPr lang="zh-CN" altLang="en-US" dirty="0"/>
              <a:t>、下载</a:t>
            </a:r>
            <a:r>
              <a:rPr lang="en-US" altLang="zh-CN" dirty="0"/>
              <a:t>HDFS</a:t>
            </a:r>
            <a:r>
              <a:rPr lang="zh-CN" altLang="en-US" dirty="0"/>
              <a:t>文件（</a:t>
            </a:r>
            <a:r>
              <a:rPr lang="en-US" altLang="zh-CN" dirty="0"/>
              <a:t>1</a:t>
            </a:r>
            <a:r>
              <a:rPr lang="zh-CN" altLang="en-US" dirty="0"/>
              <a:t>）</a:t>
            </a:r>
          </a:p>
        </p:txBody>
      </p:sp>
      <p:sp>
        <p:nvSpPr>
          <p:cNvPr id="7" name="TextBox 3">
            <a:extLst>
              <a:ext uri="{FF2B5EF4-FFF2-40B4-BE49-F238E27FC236}">
                <a16:creationId xmlns:a16="http://schemas.microsoft.com/office/drawing/2014/main" id="{0C998B78-AB18-3C47-A1C7-25AE9A3A40B0}"/>
              </a:ext>
            </a:extLst>
          </p:cNvPr>
          <p:cNvSpPr txBox="1"/>
          <p:nvPr/>
        </p:nvSpPr>
        <p:spPr>
          <a:xfrm>
            <a:off x="1709063" y="3448143"/>
            <a:ext cx="7841139" cy="1569660"/>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[root@node2 ~]</a:t>
            </a:r>
            <a:r>
              <a:rPr lang="zh-CN" altLang="zh-CN" sz="1200" i="1" dirty="0">
                <a:solidFill>
                  <a:srgbClr val="999999"/>
                </a:solidFill>
                <a:latin typeface="Arial Unicode MS" panose="020B0604020202020204" pitchFamily="34" charset="-122"/>
                <a:ea typeface="JetBrains Mono"/>
              </a:rPr>
              <a:t># mkdir test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[root@node2 ~]</a:t>
            </a:r>
            <a:r>
              <a:rPr lang="zh-CN" altLang="zh-CN" sz="1200" i="1" dirty="0">
                <a:solidFill>
                  <a:srgbClr val="999999"/>
                </a:solidFill>
                <a:latin typeface="Arial Unicode MS" panose="020B0604020202020204" pitchFamily="34" charset="-122"/>
                <a:ea typeface="JetBrains Mono"/>
              </a:rPr>
              <a:t># cd test/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[root@node2 test]</a:t>
            </a:r>
            <a:r>
              <a:rPr lang="zh-CN" altLang="zh-CN" sz="1200" i="1" dirty="0">
                <a:solidFill>
                  <a:srgbClr val="999999"/>
                </a:solidFill>
                <a:latin typeface="Arial Unicode MS" panose="020B0604020202020204" pitchFamily="34" charset="-122"/>
                <a:ea typeface="JetBrains Mono"/>
              </a:rPr>
              <a:t># ll</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total </a:t>
            </a:r>
            <a:r>
              <a:rPr lang="zh-CN" altLang="zh-CN" sz="1200" dirty="0">
                <a:solidFill>
                  <a:srgbClr val="1750EB"/>
                </a:solidFill>
                <a:latin typeface="Arial Unicode MS" panose="020B0604020202020204" pitchFamily="34" charset="-122"/>
                <a:ea typeface="JetBrains Mono"/>
              </a:rPr>
              <a:t>0</a:t>
            </a:r>
            <a:br>
              <a:rPr lang="zh-CN" altLang="zh-CN" sz="1200" dirty="0">
                <a:solidFill>
                  <a:srgbClr val="1750EB"/>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[root@node2 test]</a:t>
            </a:r>
            <a:r>
              <a:rPr lang="zh-CN" altLang="zh-CN" sz="1200" i="1" dirty="0">
                <a:solidFill>
                  <a:srgbClr val="999999"/>
                </a:solidFill>
                <a:latin typeface="Arial Unicode MS" panose="020B0604020202020204" pitchFamily="34" charset="-122"/>
                <a:ea typeface="JetBrains Mono"/>
              </a:rPr>
              <a:t># hadoop fs -get /itcast/zookeeper.out ./</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[root@node2 test]</a:t>
            </a:r>
            <a:r>
              <a:rPr lang="zh-CN" altLang="zh-CN" sz="1200" i="1" dirty="0">
                <a:solidFill>
                  <a:srgbClr val="999999"/>
                </a:solidFill>
                <a:latin typeface="Arial Unicode MS" panose="020B0604020202020204" pitchFamily="34" charset="-122"/>
                <a:ea typeface="JetBrains Mono"/>
              </a:rPr>
              <a:t># ll</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total </a:t>
            </a:r>
            <a:r>
              <a:rPr lang="zh-CN" altLang="zh-CN" sz="1200" dirty="0">
                <a:solidFill>
                  <a:srgbClr val="1750EB"/>
                </a:solidFill>
                <a:latin typeface="Arial Unicode MS" panose="020B0604020202020204" pitchFamily="34" charset="-122"/>
                <a:ea typeface="JetBrains Mono"/>
              </a:rPr>
              <a:t>20</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-rw-r--r-- </a:t>
            </a:r>
            <a:r>
              <a:rPr lang="zh-CN" altLang="zh-CN" sz="1200" dirty="0">
                <a:solidFill>
                  <a:srgbClr val="1750EB"/>
                </a:solidFill>
                <a:latin typeface="Arial Unicode MS" panose="020B0604020202020204" pitchFamily="34" charset="-122"/>
                <a:ea typeface="JetBrains Mono"/>
              </a:rPr>
              <a:t>1 </a:t>
            </a:r>
            <a:r>
              <a:rPr lang="zh-CN" altLang="zh-CN" sz="1200" dirty="0">
                <a:solidFill>
                  <a:srgbClr val="080808"/>
                </a:solidFill>
                <a:latin typeface="Arial Unicode MS" panose="020B0604020202020204" pitchFamily="34" charset="-122"/>
                <a:ea typeface="JetBrains Mono"/>
              </a:rPr>
              <a:t>root root </a:t>
            </a:r>
            <a:r>
              <a:rPr lang="zh-CN" altLang="zh-CN" sz="1200" dirty="0">
                <a:solidFill>
                  <a:srgbClr val="1750EB"/>
                </a:solidFill>
                <a:latin typeface="Arial Unicode MS" panose="020B0604020202020204" pitchFamily="34" charset="-122"/>
                <a:ea typeface="JetBrains Mono"/>
              </a:rPr>
              <a:t>18213 </a:t>
            </a:r>
            <a:r>
              <a:rPr lang="zh-CN" altLang="zh-CN" sz="1200" dirty="0">
                <a:solidFill>
                  <a:srgbClr val="080808"/>
                </a:solidFill>
                <a:latin typeface="Arial Unicode MS" panose="020B0604020202020204" pitchFamily="34" charset="-122"/>
                <a:ea typeface="JetBrains Mono"/>
              </a:rPr>
              <a:t>Aug </a:t>
            </a:r>
            <a:r>
              <a:rPr lang="zh-CN" altLang="zh-CN" sz="1200" dirty="0">
                <a:solidFill>
                  <a:srgbClr val="1750EB"/>
                </a:solidFill>
                <a:latin typeface="Arial Unicode MS" panose="020B0604020202020204" pitchFamily="34" charset="-122"/>
                <a:ea typeface="JetBrains Mono"/>
              </a:rPr>
              <a:t>18 </a:t>
            </a:r>
            <a:r>
              <a:rPr lang="zh-CN" altLang="zh-CN" sz="1200" dirty="0">
                <a:solidFill>
                  <a:srgbClr val="080808"/>
                </a:solidFill>
                <a:latin typeface="Arial Unicode MS" panose="020B0604020202020204" pitchFamily="34" charset="-122"/>
                <a:ea typeface="JetBrains Mono"/>
              </a:rPr>
              <a:t>17:54 zookeeper.out</a:t>
            </a:r>
            <a:endParaRPr lang="zh-CN" altLang="zh-CN" dirty="0">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26549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a:t>
            </a:r>
            <a:r>
              <a:rPr lang="en-US" altLang="zh-CN" b="1" dirty="0" err="1">
                <a:solidFill>
                  <a:srgbClr val="FF0000"/>
                </a:solidFill>
              </a:rPr>
              <a:t>getmerge</a:t>
            </a:r>
            <a:r>
              <a:rPr lang="en-US" altLang="zh-CN" b="1" dirty="0">
                <a:solidFill>
                  <a:srgbClr val="FF0000"/>
                </a:solidFill>
              </a:rPr>
              <a:t> [-nl] [-skip-empty-file] &lt;</a:t>
            </a:r>
            <a:r>
              <a:rPr lang="en-US" altLang="zh-CN" b="1" dirty="0" err="1">
                <a:solidFill>
                  <a:srgbClr val="FF0000"/>
                </a:solidFill>
              </a:rPr>
              <a:t>src</a:t>
            </a:r>
            <a:r>
              <a:rPr lang="en-US" altLang="zh-CN" b="1" dirty="0">
                <a:solidFill>
                  <a:srgbClr val="FF0000"/>
                </a:solidFill>
              </a:rPr>
              <a:t>&gt; &lt;localdst&gt; </a:t>
            </a:r>
          </a:p>
          <a:p>
            <a:pPr marL="0" indent="0">
              <a:buNone/>
            </a:pPr>
            <a:r>
              <a:rPr lang="en-US" altLang="zh-CN" b="1" dirty="0">
                <a:solidFill>
                  <a:srgbClr val="FF0000"/>
                </a:solidFill>
              </a:rPr>
              <a:t>	</a:t>
            </a:r>
            <a:r>
              <a:rPr lang="zh-CN" altLang="en-US" dirty="0">
                <a:solidFill>
                  <a:schemeClr val="tx1"/>
                </a:solidFill>
              </a:rPr>
              <a:t>下载多个文件合并到本地文件系统的一个文件中。</a:t>
            </a:r>
            <a:endParaRPr lang="en-US" altLang="zh-CN" dirty="0">
              <a:solidFill>
                <a:schemeClr val="tx1"/>
              </a:solidFill>
            </a:endParaRPr>
          </a:p>
          <a:p>
            <a:pPr marL="0" indent="0">
              <a:buNone/>
            </a:pPr>
            <a:r>
              <a:rPr lang="en-US" altLang="zh-CN" dirty="0">
                <a:solidFill>
                  <a:schemeClr val="tx1"/>
                </a:solidFill>
              </a:rPr>
              <a:t>	-nl</a:t>
            </a:r>
            <a:r>
              <a:rPr lang="zh-CN" altLang="en-US" dirty="0">
                <a:solidFill>
                  <a:schemeClr val="tx1"/>
                </a:solidFill>
              </a:rPr>
              <a:t>选项表示在每个文件末尾添加换行符</a:t>
            </a:r>
            <a:endParaRPr lang="en-US" altLang="zh-CN" dirty="0">
              <a:solidFill>
                <a:schemeClr val="tx1"/>
              </a:solidFill>
            </a:endParaRP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8</a:t>
            </a:r>
            <a:r>
              <a:rPr lang="zh-CN" altLang="en-US" dirty="0"/>
              <a:t>、合并下载</a:t>
            </a:r>
            <a:r>
              <a:rPr lang="en-US" altLang="zh-CN" dirty="0"/>
              <a:t>HDFS</a:t>
            </a:r>
            <a:r>
              <a:rPr lang="zh-CN" altLang="en-US" dirty="0"/>
              <a:t>文件（</a:t>
            </a:r>
            <a:r>
              <a:rPr lang="en-US" altLang="zh-CN" dirty="0"/>
              <a:t>2</a:t>
            </a:r>
            <a:r>
              <a:rPr lang="zh-CN" altLang="en-US" dirty="0"/>
              <a:t>）</a:t>
            </a:r>
          </a:p>
        </p:txBody>
      </p:sp>
      <p:sp>
        <p:nvSpPr>
          <p:cNvPr id="7" name="TextBox 3">
            <a:extLst>
              <a:ext uri="{FF2B5EF4-FFF2-40B4-BE49-F238E27FC236}">
                <a16:creationId xmlns:a16="http://schemas.microsoft.com/office/drawing/2014/main" id="{0C998B78-AB18-3C47-A1C7-25AE9A3A40B0}"/>
              </a:ext>
            </a:extLst>
          </p:cNvPr>
          <p:cNvSpPr txBox="1"/>
          <p:nvPr/>
        </p:nvSpPr>
        <p:spPr>
          <a:xfrm>
            <a:off x="1709063" y="3448143"/>
            <a:ext cx="7841139" cy="1754326"/>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-getmerge /small/* ./merge.txt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cat merge.txt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-mkdir /small</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-put 1.txt 2.txt 3.txt /small</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-getmerge /small/* ./merge.txt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cat merge.txt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1</a:t>
            </a:r>
            <a:br>
              <a:rPr lang="zh-CN" altLang="zh-CN" sz="1200" dirty="0">
                <a:solidFill>
                  <a:srgbClr val="0073BF"/>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2</a:t>
            </a:r>
            <a:br>
              <a:rPr lang="zh-CN" altLang="zh-CN" sz="1200" dirty="0">
                <a:solidFill>
                  <a:srgbClr val="0073BF"/>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3</a:t>
            </a:r>
            <a:endParaRPr lang="zh-CN" altLang="zh-CN" sz="1600" dirty="0">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文本框 3">
            <a:extLst>
              <a:ext uri="{FF2B5EF4-FFF2-40B4-BE49-F238E27FC236}">
                <a16:creationId xmlns:a16="http://schemas.microsoft.com/office/drawing/2014/main" id="{94E0D6EA-F36B-4A20-3CBA-BFB1660CF3B6}"/>
              </a:ext>
            </a:extLst>
          </p:cNvPr>
          <p:cNvSpPr txBox="1"/>
          <p:nvPr/>
        </p:nvSpPr>
        <p:spPr>
          <a:xfrm>
            <a:off x="8138766" y="2210305"/>
            <a:ext cx="2090637" cy="369332"/>
          </a:xfrm>
          <a:prstGeom prst="rect">
            <a:avLst/>
          </a:prstGeom>
          <a:noFill/>
        </p:spPr>
        <p:txBody>
          <a:bodyPr wrap="none" rtlCol="0">
            <a:spAutoFit/>
          </a:bodyPr>
          <a:lstStyle/>
          <a:p>
            <a:pPr fontAlgn="auto">
              <a:spcBef>
                <a:spcPts val="0"/>
              </a:spcBef>
              <a:spcAft>
                <a:spcPts val="0"/>
              </a:spcAft>
            </a:pPr>
            <a:r>
              <a:rPr lang="zh-CN" altLang="en-US" dirty="0">
                <a:solidFill>
                  <a:schemeClr val="tx1">
                    <a:lumMod val="65000"/>
                    <a:lumOff val="35000"/>
                  </a:schemeClr>
                </a:solidFill>
                <a:latin typeface="+mn-lt"/>
                <a:ea typeface="+mn-ea"/>
              </a:rPr>
              <a:t>小文件下载且合并</a:t>
            </a:r>
          </a:p>
        </p:txBody>
      </p:sp>
    </p:spTree>
    <p:extLst>
      <p:ext uri="{BB962C8B-B14F-4D97-AF65-F5344CB8AC3E}">
        <p14:creationId xmlns:p14="http://schemas.microsoft.com/office/powerpoint/2010/main" val="2975025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rgbClr val="C00000"/>
                </a:solidFill>
              </a:rPr>
              <a:t>文件系统与分布式文件系统</a:t>
            </a:r>
            <a:endParaRPr lang="en-US" altLang="zh-CN" dirty="0">
              <a:solidFill>
                <a:srgbClr val="C00000"/>
              </a:solidFill>
            </a:endParaRPr>
          </a:p>
          <a:p>
            <a:r>
              <a:rPr lang="en-US" altLang="zh-CN" dirty="0">
                <a:solidFill>
                  <a:schemeClr val="tx1"/>
                </a:solidFill>
              </a:rPr>
              <a:t>HDFS</a:t>
            </a:r>
            <a:r>
              <a:rPr lang="zh-CN" altLang="en-US" dirty="0">
                <a:solidFill>
                  <a:schemeClr val="tx1"/>
                </a:solidFill>
              </a:rPr>
              <a:t>简介</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起源发展、设计目标</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应用场景</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重要特性</a:t>
            </a:r>
            <a:endParaRPr lang="en-US" altLang="zh-CN" dirty="0">
              <a:solidFill>
                <a:schemeClr val="tx1"/>
              </a:solidFill>
            </a:endParaRPr>
          </a:p>
        </p:txBody>
      </p:sp>
    </p:spTree>
    <p:extLst>
      <p:ext uri="{BB962C8B-B14F-4D97-AF65-F5344CB8AC3E}">
        <p14:creationId xmlns:p14="http://schemas.microsoft.com/office/powerpoint/2010/main" val="39164036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-cp [-f] &lt;</a:t>
            </a:r>
            <a:r>
              <a:rPr lang="en-US" altLang="zh-CN" b="1" dirty="0" err="1">
                <a:solidFill>
                  <a:srgbClr val="FF0000"/>
                </a:solidFill>
              </a:rPr>
              <a:t>src</a:t>
            </a:r>
            <a:r>
              <a:rPr lang="en-US" altLang="zh-CN" b="1" dirty="0">
                <a:solidFill>
                  <a:srgbClr val="FF0000"/>
                </a:solidFill>
              </a:rPr>
              <a:t>&gt; ... &lt;dst&gt; </a:t>
            </a:r>
          </a:p>
          <a:p>
            <a:pPr marL="0" indent="0">
              <a:buNone/>
            </a:pPr>
            <a:r>
              <a:rPr lang="en-US" altLang="zh-CN" dirty="0">
                <a:solidFill>
                  <a:schemeClr val="tx1"/>
                </a:solidFill>
              </a:rPr>
              <a:t>	</a:t>
            </a:r>
            <a:r>
              <a:rPr lang="en-US" altLang="zh-CN" dirty="0"/>
              <a:t>-f </a:t>
            </a:r>
            <a:r>
              <a:rPr lang="zh-CN" altLang="en-US" dirty="0"/>
              <a:t>覆盖目标文件（已存在下）</a:t>
            </a:r>
            <a:endParaRPr lang="en-US" altLang="zh-CN" dirty="0"/>
          </a:p>
          <a:p>
            <a:pPr marL="0" indent="0">
              <a:buNone/>
            </a:pPr>
            <a:endParaRPr lang="en-US" altLang="zh-CN" dirty="0"/>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9</a:t>
            </a:r>
            <a:r>
              <a:rPr lang="zh-CN" altLang="en-US" dirty="0"/>
              <a:t>、拷贝</a:t>
            </a:r>
            <a:r>
              <a:rPr lang="en-US" altLang="zh-CN" dirty="0"/>
              <a:t>HDFS</a:t>
            </a:r>
            <a:r>
              <a:rPr lang="zh-CN" altLang="en-US" dirty="0"/>
              <a:t>文件</a:t>
            </a:r>
          </a:p>
        </p:txBody>
      </p:sp>
      <p:sp>
        <p:nvSpPr>
          <p:cNvPr id="7" name="TextBox 3">
            <a:extLst>
              <a:ext uri="{FF2B5EF4-FFF2-40B4-BE49-F238E27FC236}">
                <a16:creationId xmlns:a16="http://schemas.microsoft.com/office/drawing/2014/main" id="{0C998B78-AB18-3C47-A1C7-25AE9A3A40B0}"/>
              </a:ext>
            </a:extLst>
          </p:cNvPr>
          <p:cNvSpPr txBox="1"/>
          <p:nvPr/>
        </p:nvSpPr>
        <p:spPr>
          <a:xfrm>
            <a:off x="1511839" y="2990943"/>
            <a:ext cx="8447950" cy="1200329"/>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-cp /small/1.txt /itcast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-cp /small/1.txt /itcast/666.txt   #</a:t>
            </a:r>
            <a:r>
              <a:rPr lang="zh-CN" altLang="zh-CN" sz="1200" i="1" dirty="0">
                <a:solidFill>
                  <a:srgbClr val="999999"/>
                </a:solidFill>
                <a:latin typeface="宋体" panose="02010600030101010101" pitchFamily="2" charset="-122"/>
                <a:ea typeface="宋体" panose="02010600030101010101" pitchFamily="2" charset="-122"/>
              </a:rPr>
              <a:t>重命令</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-ls /itcast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Found </a:t>
            </a:r>
            <a:r>
              <a:rPr lang="zh-CN" altLang="zh-CN" sz="1200" dirty="0">
                <a:solidFill>
                  <a:srgbClr val="1750EB"/>
                </a:solidFill>
                <a:latin typeface="Arial Unicode MS" panose="020B0604020202020204" pitchFamily="34" charset="-122"/>
                <a:ea typeface="JetBrains Mono"/>
              </a:rPr>
              <a:t>4 </a:t>
            </a:r>
            <a:r>
              <a:rPr lang="zh-CN" altLang="zh-CN" sz="1200" dirty="0">
                <a:solidFill>
                  <a:srgbClr val="080808"/>
                </a:solidFill>
                <a:latin typeface="Arial Unicode MS" panose="020B0604020202020204" pitchFamily="34" charset="-122"/>
                <a:ea typeface="JetBrains Mono"/>
              </a:rPr>
              <a:t>items</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-rw-r--r--   </a:t>
            </a:r>
            <a:r>
              <a:rPr lang="zh-CN" altLang="zh-CN" sz="1200" dirty="0">
                <a:solidFill>
                  <a:srgbClr val="1750EB"/>
                </a:solidFill>
                <a:latin typeface="Arial Unicode MS" panose="020B0604020202020204" pitchFamily="34" charset="-122"/>
                <a:ea typeface="JetBrains Mono"/>
              </a:rPr>
              <a:t>3 </a:t>
            </a:r>
            <a:r>
              <a:rPr lang="zh-CN" altLang="zh-CN" sz="1200" dirty="0">
                <a:solidFill>
                  <a:srgbClr val="080808"/>
                </a:solidFill>
                <a:latin typeface="Arial Unicode MS" panose="020B0604020202020204" pitchFamily="34" charset="-122"/>
                <a:ea typeface="JetBrains Mono"/>
              </a:rPr>
              <a:t>root supergroup          </a:t>
            </a:r>
            <a:r>
              <a:rPr lang="zh-CN" altLang="zh-CN" sz="1200" dirty="0">
                <a:solidFill>
                  <a:srgbClr val="1750EB"/>
                </a:solidFill>
                <a:latin typeface="Arial Unicode MS" panose="020B0604020202020204" pitchFamily="34" charset="-122"/>
                <a:ea typeface="JetBrains Mono"/>
              </a:rPr>
              <a:t>2 </a:t>
            </a:r>
            <a:r>
              <a:rPr lang="zh-CN" altLang="zh-CN" sz="1200" dirty="0">
                <a:solidFill>
                  <a:srgbClr val="080808"/>
                </a:solidFill>
                <a:latin typeface="Arial Unicode MS" panose="020B0604020202020204" pitchFamily="34" charset="-122"/>
                <a:ea typeface="JetBrains Mono"/>
              </a:rPr>
              <a:t>2021-08-18 17:58 /itcast/1.txt</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-rw-r--r--   </a:t>
            </a:r>
            <a:r>
              <a:rPr lang="zh-CN" altLang="zh-CN" sz="1200" dirty="0">
                <a:solidFill>
                  <a:srgbClr val="1750EB"/>
                </a:solidFill>
                <a:latin typeface="Arial Unicode MS" panose="020B0604020202020204" pitchFamily="34" charset="-122"/>
                <a:ea typeface="JetBrains Mono"/>
              </a:rPr>
              <a:t>3 </a:t>
            </a:r>
            <a:r>
              <a:rPr lang="zh-CN" altLang="zh-CN" sz="1200" dirty="0">
                <a:solidFill>
                  <a:srgbClr val="080808"/>
                </a:solidFill>
                <a:latin typeface="Arial Unicode MS" panose="020B0604020202020204" pitchFamily="34" charset="-122"/>
                <a:ea typeface="JetBrains Mono"/>
              </a:rPr>
              <a:t>root supergroup          </a:t>
            </a:r>
            <a:r>
              <a:rPr lang="zh-CN" altLang="zh-CN" sz="1200" dirty="0">
                <a:solidFill>
                  <a:srgbClr val="1750EB"/>
                </a:solidFill>
                <a:latin typeface="Arial Unicode MS" panose="020B0604020202020204" pitchFamily="34" charset="-122"/>
                <a:ea typeface="JetBrains Mono"/>
              </a:rPr>
              <a:t>2 </a:t>
            </a:r>
            <a:r>
              <a:rPr lang="zh-CN" altLang="zh-CN" sz="1200" dirty="0">
                <a:solidFill>
                  <a:srgbClr val="080808"/>
                </a:solidFill>
                <a:latin typeface="Arial Unicode MS" panose="020B0604020202020204" pitchFamily="34" charset="-122"/>
                <a:ea typeface="JetBrains Mono"/>
              </a:rPr>
              <a:t>2021-08-18 17:59 /itcast/666.txt</a:t>
            </a:r>
            <a:endParaRPr lang="zh-CN" altLang="zh-CN" dirty="0">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420353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a:t>
            </a:r>
            <a:r>
              <a:rPr lang="en-US" altLang="zh-CN" b="1" dirty="0" err="1">
                <a:solidFill>
                  <a:srgbClr val="FF0000"/>
                </a:solidFill>
              </a:rPr>
              <a:t>appendToFile</a:t>
            </a:r>
            <a:r>
              <a:rPr lang="en-US" altLang="zh-CN" b="1" dirty="0">
                <a:solidFill>
                  <a:srgbClr val="FF0000"/>
                </a:solidFill>
              </a:rPr>
              <a:t> &lt;localsrc&gt; ... &lt;dst&gt;</a:t>
            </a:r>
          </a:p>
          <a:p>
            <a:pPr marL="0" indent="0">
              <a:buNone/>
            </a:pPr>
            <a:r>
              <a:rPr lang="en-US" altLang="zh-CN" dirty="0">
                <a:solidFill>
                  <a:schemeClr val="tx1"/>
                </a:solidFill>
              </a:rPr>
              <a:t>	</a:t>
            </a:r>
            <a:r>
              <a:rPr lang="zh-CN" altLang="en-US" dirty="0">
                <a:solidFill>
                  <a:schemeClr val="tx1"/>
                </a:solidFill>
              </a:rPr>
              <a:t>将所有给定本地文件的内容追加到给定</a:t>
            </a:r>
            <a:r>
              <a:rPr lang="en-US" altLang="zh-CN" dirty="0">
                <a:solidFill>
                  <a:schemeClr val="tx1"/>
                </a:solidFill>
              </a:rPr>
              <a:t>dst</a:t>
            </a:r>
            <a:r>
              <a:rPr lang="zh-CN" altLang="en-US" dirty="0">
                <a:solidFill>
                  <a:schemeClr val="tx1"/>
                </a:solidFill>
              </a:rPr>
              <a:t>文件。 </a:t>
            </a:r>
            <a:endParaRPr lang="en-US" altLang="zh-CN" dirty="0">
              <a:solidFill>
                <a:schemeClr val="tx1"/>
              </a:solidFill>
            </a:endParaRPr>
          </a:p>
          <a:p>
            <a:pPr marL="0" indent="0">
              <a:buNone/>
            </a:pPr>
            <a:r>
              <a:rPr lang="en-US" altLang="zh-CN" dirty="0">
                <a:solidFill>
                  <a:schemeClr val="tx1"/>
                </a:solidFill>
              </a:rPr>
              <a:t>	dst</a:t>
            </a:r>
            <a:r>
              <a:rPr lang="zh-CN" altLang="en-US" dirty="0">
                <a:solidFill>
                  <a:schemeClr val="tx1"/>
                </a:solidFill>
              </a:rPr>
              <a:t>如果文件不存在，将创建该文件。 </a:t>
            </a:r>
            <a:endParaRPr lang="en-US" altLang="zh-CN" dirty="0">
              <a:solidFill>
                <a:schemeClr val="tx1"/>
              </a:solidFill>
            </a:endParaRPr>
          </a:p>
          <a:p>
            <a:pPr marL="0" indent="0">
              <a:buNone/>
            </a:pPr>
            <a:r>
              <a:rPr lang="en-US" altLang="zh-CN" dirty="0">
                <a:solidFill>
                  <a:schemeClr val="tx1"/>
                </a:solidFill>
              </a:rPr>
              <a:t>	</a:t>
            </a:r>
            <a:r>
              <a:rPr lang="zh-CN" altLang="en-US" dirty="0">
                <a:solidFill>
                  <a:schemeClr val="tx1"/>
                </a:solidFill>
              </a:rPr>
              <a:t>如果</a:t>
            </a:r>
            <a:r>
              <a:rPr lang="en-US" altLang="zh-CN" dirty="0">
                <a:solidFill>
                  <a:schemeClr val="tx1"/>
                </a:solidFill>
              </a:rPr>
              <a:t>&lt;</a:t>
            </a:r>
            <a:r>
              <a:rPr lang="en-US" altLang="zh-CN" dirty="0" err="1">
                <a:solidFill>
                  <a:schemeClr val="tx1"/>
                </a:solidFill>
              </a:rPr>
              <a:t>localSrc</a:t>
            </a:r>
            <a:r>
              <a:rPr lang="en-US" altLang="zh-CN" dirty="0">
                <a:solidFill>
                  <a:schemeClr val="tx1"/>
                </a:solidFill>
              </a:rPr>
              <a:t>&gt;</a:t>
            </a:r>
            <a:r>
              <a:rPr lang="zh-CN" altLang="en-US" dirty="0">
                <a:solidFill>
                  <a:schemeClr val="tx1"/>
                </a:solidFill>
              </a:rPr>
              <a:t>为</a:t>
            </a:r>
            <a:r>
              <a:rPr lang="en-US" altLang="zh-CN" dirty="0">
                <a:solidFill>
                  <a:schemeClr val="tx1"/>
                </a:solidFill>
              </a:rPr>
              <a:t>-</a:t>
            </a:r>
            <a:r>
              <a:rPr lang="zh-CN" altLang="en-US" dirty="0">
                <a:solidFill>
                  <a:schemeClr val="tx1"/>
                </a:solidFill>
              </a:rPr>
              <a:t>，则输入为从标准输入中读取。</a:t>
            </a:r>
            <a:endParaRPr lang="en-US" altLang="zh-CN" dirty="0">
              <a:solidFill>
                <a:schemeClr val="tx1"/>
              </a:solidFill>
            </a:endParaRPr>
          </a:p>
          <a:p>
            <a:pPr marL="0" indent="0">
              <a:buNone/>
            </a:pPr>
            <a:endParaRPr lang="en-US" altLang="zh-CN" dirty="0">
              <a:solidFill>
                <a:schemeClr val="tx1"/>
              </a:solidFill>
            </a:endParaRP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10</a:t>
            </a:r>
            <a:r>
              <a:rPr lang="zh-CN" altLang="en-US" dirty="0"/>
              <a:t>、追加数据到</a:t>
            </a:r>
            <a:r>
              <a:rPr lang="en-US" altLang="zh-CN" dirty="0"/>
              <a:t>HDFS</a:t>
            </a:r>
            <a:r>
              <a:rPr lang="zh-CN" altLang="en-US" dirty="0"/>
              <a:t>文件中</a:t>
            </a:r>
          </a:p>
        </p:txBody>
      </p:sp>
      <p:sp>
        <p:nvSpPr>
          <p:cNvPr id="7" name="TextBox 3">
            <a:extLst>
              <a:ext uri="{FF2B5EF4-FFF2-40B4-BE49-F238E27FC236}">
                <a16:creationId xmlns:a16="http://schemas.microsoft.com/office/drawing/2014/main" id="{0C998B78-AB18-3C47-A1C7-25AE9A3A40B0}"/>
              </a:ext>
            </a:extLst>
          </p:cNvPr>
          <p:cNvSpPr txBox="1"/>
          <p:nvPr/>
        </p:nvSpPr>
        <p:spPr>
          <a:xfrm>
            <a:off x="1647085" y="3494310"/>
            <a:ext cx="8447950" cy="230832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追加内容到文件尾部</a:t>
            </a:r>
            <a:r>
              <a:rPr lang="zh-CN" altLang="zh-CN" sz="1200" i="1" dirty="0">
                <a:solidFill>
                  <a:srgbClr val="999999"/>
                </a:solidFill>
                <a:latin typeface="Arial Unicode MS" panose="020B0604020202020204" pitchFamily="34" charset="-122"/>
                <a:ea typeface="JetBrains Mono"/>
              </a:rPr>
              <a:t> appendToFile</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echo 1 &gt;&gt; 1.txt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echo 2 &gt;&gt; 2.txt </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echo 3 &gt;&gt; 3.txt </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-put 1.txt /</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-cat /1.txt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1</a:t>
            </a:r>
            <a:br>
              <a:rPr lang="zh-CN" altLang="zh-CN" sz="1200" dirty="0">
                <a:solidFill>
                  <a:srgbClr val="0073BF"/>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-appendToFile 2.txt 3.txt /1.txt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-cat /1.txt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1</a:t>
            </a:r>
            <a:br>
              <a:rPr lang="zh-CN" altLang="zh-CN" sz="1200" dirty="0">
                <a:solidFill>
                  <a:srgbClr val="0073BF"/>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2</a:t>
            </a:r>
            <a:br>
              <a:rPr lang="zh-CN" altLang="zh-CN" sz="1200" dirty="0">
                <a:solidFill>
                  <a:srgbClr val="0073BF"/>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3</a:t>
            </a:r>
            <a:endParaRPr lang="zh-CN" altLang="zh-CN" dirty="0">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文本框 2">
            <a:extLst>
              <a:ext uri="{FF2B5EF4-FFF2-40B4-BE49-F238E27FC236}">
                <a16:creationId xmlns:a16="http://schemas.microsoft.com/office/drawing/2014/main" id="{E0F4C746-D5EA-126B-3440-BF5594E62A1A}"/>
              </a:ext>
            </a:extLst>
          </p:cNvPr>
          <p:cNvSpPr txBox="1"/>
          <p:nvPr/>
        </p:nvSpPr>
        <p:spPr>
          <a:xfrm>
            <a:off x="7908652" y="1913579"/>
            <a:ext cx="2723823" cy="369332"/>
          </a:xfrm>
          <a:prstGeom prst="rect">
            <a:avLst/>
          </a:prstGeom>
          <a:noFill/>
        </p:spPr>
        <p:txBody>
          <a:bodyPr wrap="none" rtlCol="0">
            <a:spAutoFit/>
          </a:bodyPr>
          <a:lstStyle/>
          <a:p>
            <a:pPr fontAlgn="auto">
              <a:spcBef>
                <a:spcPts val="0"/>
              </a:spcBef>
              <a:spcAft>
                <a:spcPts val="0"/>
              </a:spcAft>
            </a:pPr>
            <a:r>
              <a:rPr lang="zh-CN" altLang="en-US" dirty="0">
                <a:solidFill>
                  <a:schemeClr val="tx1">
                    <a:lumMod val="65000"/>
                    <a:lumOff val="35000"/>
                  </a:schemeClr>
                </a:solidFill>
                <a:latin typeface="+mn-lt"/>
                <a:ea typeface="+mn-ea"/>
              </a:rPr>
              <a:t>可以追加，但不可以修改</a:t>
            </a:r>
          </a:p>
        </p:txBody>
      </p:sp>
    </p:spTree>
    <p:extLst>
      <p:ext uri="{BB962C8B-B14F-4D97-AF65-F5344CB8AC3E}">
        <p14:creationId xmlns:p14="http://schemas.microsoft.com/office/powerpoint/2010/main" val="8776617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-df [-h] [&lt;path&gt; ...]</a:t>
            </a:r>
          </a:p>
          <a:p>
            <a:pPr marL="0" indent="0">
              <a:buNone/>
            </a:pPr>
            <a:r>
              <a:rPr lang="en-US" altLang="zh-CN" b="1" dirty="0">
                <a:solidFill>
                  <a:srgbClr val="FF0000"/>
                </a:solidFill>
              </a:rPr>
              <a:t>	</a:t>
            </a:r>
            <a:r>
              <a:rPr lang="zh-CN" altLang="en-US" dirty="0">
                <a:solidFill>
                  <a:schemeClr val="tx1"/>
                </a:solidFill>
              </a:rPr>
              <a:t>显示文件系统的容量，可用空间和已用空间</a:t>
            </a:r>
            <a:endParaRPr lang="en-US" altLang="zh-CN" dirty="0">
              <a:solidFill>
                <a:schemeClr val="tx1"/>
              </a:solidFill>
            </a:endParaRP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11</a:t>
            </a:r>
            <a:r>
              <a:rPr lang="zh-CN" altLang="en-US" dirty="0"/>
              <a:t>、查看</a:t>
            </a:r>
            <a:r>
              <a:rPr lang="en-US" altLang="zh-CN" dirty="0"/>
              <a:t>HDFS</a:t>
            </a:r>
            <a:r>
              <a:rPr lang="zh-CN" altLang="en-US" dirty="0"/>
              <a:t>磁盘空间</a:t>
            </a:r>
          </a:p>
        </p:txBody>
      </p:sp>
      <p:pic>
        <p:nvPicPr>
          <p:cNvPr id="4" name="图片 3"/>
          <p:cNvPicPr>
            <a:picLocks noChangeAspect="1"/>
          </p:cNvPicPr>
          <p:nvPr/>
        </p:nvPicPr>
        <p:blipFill>
          <a:blip r:embed="rId2"/>
          <a:stretch>
            <a:fillRect/>
          </a:stretch>
        </p:blipFill>
        <p:spPr>
          <a:xfrm>
            <a:off x="1662676" y="3020300"/>
            <a:ext cx="6652837" cy="624894"/>
          </a:xfrm>
          <a:prstGeom prst="rect">
            <a:avLst/>
          </a:prstGeom>
        </p:spPr>
      </p:pic>
    </p:spTree>
    <p:extLst>
      <p:ext uri="{BB962C8B-B14F-4D97-AF65-F5344CB8AC3E}">
        <p14:creationId xmlns:p14="http://schemas.microsoft.com/office/powerpoint/2010/main" val="31918381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-mv &lt;</a:t>
            </a:r>
            <a:r>
              <a:rPr lang="en-US" altLang="zh-CN" b="1" dirty="0" err="1">
                <a:solidFill>
                  <a:srgbClr val="FF0000"/>
                </a:solidFill>
              </a:rPr>
              <a:t>src</a:t>
            </a:r>
            <a:r>
              <a:rPr lang="en-US" altLang="zh-CN" b="1" dirty="0">
                <a:solidFill>
                  <a:srgbClr val="FF0000"/>
                </a:solidFill>
              </a:rPr>
              <a:t>&gt; ... &lt;dst&gt;</a:t>
            </a:r>
          </a:p>
          <a:p>
            <a:pPr marL="0" indent="0">
              <a:buNone/>
            </a:pPr>
            <a:r>
              <a:rPr lang="en-US" altLang="zh-CN" dirty="0">
                <a:solidFill>
                  <a:schemeClr val="tx1"/>
                </a:solidFill>
              </a:rPr>
              <a:t>	</a:t>
            </a:r>
            <a:r>
              <a:rPr lang="zh-CN" altLang="en-US" dirty="0">
                <a:solidFill>
                  <a:schemeClr val="tx1"/>
                </a:solidFill>
              </a:rPr>
              <a:t>移动文件到指定文件夹下</a:t>
            </a:r>
            <a:endParaRPr lang="en-US" altLang="zh-CN" dirty="0">
              <a:solidFill>
                <a:schemeClr val="tx1"/>
              </a:solidFill>
            </a:endParaRPr>
          </a:p>
          <a:p>
            <a:pPr marL="0" indent="0">
              <a:buNone/>
            </a:pPr>
            <a:r>
              <a:rPr lang="en-US" altLang="zh-CN" dirty="0">
                <a:solidFill>
                  <a:schemeClr val="tx1"/>
                </a:solidFill>
              </a:rPr>
              <a:t>	</a:t>
            </a:r>
            <a:r>
              <a:rPr lang="zh-CN" altLang="en-US" dirty="0">
                <a:solidFill>
                  <a:schemeClr val="tx1"/>
                </a:solidFill>
              </a:rPr>
              <a:t>可以使用该命令移动数据，重命名文件的名称</a:t>
            </a:r>
            <a:endParaRPr lang="en-US" altLang="zh-CN" dirty="0">
              <a:solidFill>
                <a:schemeClr val="tx1"/>
              </a:solidFill>
            </a:endParaRP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12</a:t>
            </a:r>
            <a:r>
              <a:rPr lang="zh-CN" altLang="en-US" dirty="0"/>
              <a:t>、</a:t>
            </a:r>
            <a:r>
              <a:rPr lang="en-US" altLang="zh-CN" dirty="0"/>
              <a:t>HDFS</a:t>
            </a:r>
            <a:r>
              <a:rPr lang="zh-CN" altLang="en-US" dirty="0"/>
              <a:t>数据移动操作</a:t>
            </a: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96934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-setrep [-R] [-w] &lt;rep&gt; &lt;path&gt; ...</a:t>
            </a:r>
          </a:p>
          <a:p>
            <a:pPr marL="0" indent="0">
              <a:buNone/>
            </a:pPr>
            <a:r>
              <a:rPr lang="en-US" altLang="zh-CN" b="1" dirty="0">
                <a:solidFill>
                  <a:srgbClr val="FF0000"/>
                </a:solidFill>
              </a:rPr>
              <a:t>	</a:t>
            </a:r>
            <a:r>
              <a:rPr lang="zh-CN" altLang="en-US" dirty="0">
                <a:solidFill>
                  <a:schemeClr val="tx1"/>
                </a:solidFill>
              </a:rPr>
              <a:t>修改指定文件的副本个数。</a:t>
            </a:r>
            <a:endParaRPr lang="en-US" altLang="zh-CN" dirty="0">
              <a:solidFill>
                <a:schemeClr val="tx1"/>
              </a:solidFill>
            </a:endParaRPr>
          </a:p>
          <a:p>
            <a:pPr marL="0" indent="0">
              <a:buNone/>
            </a:pPr>
            <a:r>
              <a:rPr lang="en-US" altLang="zh-CN" dirty="0">
                <a:solidFill>
                  <a:schemeClr val="tx1"/>
                </a:solidFill>
              </a:rPr>
              <a:t>	-R</a:t>
            </a:r>
            <a:r>
              <a:rPr lang="zh-CN" altLang="en-US" dirty="0">
                <a:solidFill>
                  <a:schemeClr val="tx1"/>
                </a:solidFill>
              </a:rPr>
              <a:t>表示递归 修改文件夹下及其所有</a:t>
            </a:r>
            <a:endParaRPr lang="en-US" altLang="zh-CN" dirty="0">
              <a:solidFill>
                <a:schemeClr val="tx1"/>
              </a:solidFill>
            </a:endParaRPr>
          </a:p>
          <a:p>
            <a:pPr marL="0" indent="0">
              <a:buNone/>
            </a:pPr>
            <a:r>
              <a:rPr lang="en-US" altLang="zh-CN" dirty="0">
                <a:solidFill>
                  <a:schemeClr val="tx1"/>
                </a:solidFill>
              </a:rPr>
              <a:t>	-w </a:t>
            </a:r>
            <a:r>
              <a:rPr lang="zh-CN" altLang="en-US" dirty="0">
                <a:solidFill>
                  <a:schemeClr val="tx1"/>
                </a:solidFill>
              </a:rPr>
              <a:t>客户端是否等待副本修改完毕。</a:t>
            </a:r>
            <a:endParaRPr lang="en-US" altLang="zh-CN" dirty="0">
              <a:solidFill>
                <a:schemeClr val="tx1"/>
              </a:solidFill>
            </a:endParaRPr>
          </a:p>
          <a:p>
            <a:pPr marL="0" indent="0">
              <a:buNone/>
            </a:pPr>
            <a:endParaRPr lang="en-US" altLang="zh-CN" dirty="0">
              <a:solidFill>
                <a:schemeClr val="tx1"/>
              </a:solidFill>
            </a:endParaRP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13</a:t>
            </a:r>
            <a:r>
              <a:rPr lang="zh-CN" altLang="en-US" dirty="0"/>
              <a:t>、修改</a:t>
            </a:r>
            <a:r>
              <a:rPr lang="en-US" altLang="zh-CN" dirty="0"/>
              <a:t>HDFS</a:t>
            </a:r>
            <a:r>
              <a:rPr lang="zh-CN" altLang="en-US" dirty="0"/>
              <a:t>文件副本个数</a:t>
            </a:r>
          </a:p>
        </p:txBody>
      </p:sp>
      <p:pic>
        <p:nvPicPr>
          <p:cNvPr id="3" name="图片 2"/>
          <p:cNvPicPr>
            <a:picLocks noChangeAspect="1"/>
          </p:cNvPicPr>
          <p:nvPr/>
        </p:nvPicPr>
        <p:blipFill>
          <a:blip r:embed="rId2"/>
          <a:stretch>
            <a:fillRect/>
          </a:stretch>
        </p:blipFill>
        <p:spPr>
          <a:xfrm>
            <a:off x="1712736" y="4206320"/>
            <a:ext cx="7098152" cy="2347287"/>
          </a:xfrm>
          <a:prstGeom prst="rect">
            <a:avLst/>
          </a:prstGeom>
        </p:spPr>
      </p:pic>
      <p:sp>
        <p:nvSpPr>
          <p:cNvPr id="7" name="TextBox 3">
            <a:extLst>
              <a:ext uri="{FF2B5EF4-FFF2-40B4-BE49-F238E27FC236}">
                <a16:creationId xmlns:a16="http://schemas.microsoft.com/office/drawing/2014/main" id="{0C998B78-AB18-3C47-A1C7-25AE9A3A40B0}"/>
              </a:ext>
            </a:extLst>
          </p:cNvPr>
          <p:cNvSpPr txBox="1"/>
          <p:nvPr/>
        </p:nvSpPr>
        <p:spPr>
          <a:xfrm>
            <a:off x="1712736" y="3575137"/>
            <a:ext cx="7098713" cy="30777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JetBrains Mono"/>
              </a:rPr>
              <a:t>hadoop </a:t>
            </a:r>
            <a:r>
              <a:rPr lang="zh-CN" altLang="zh-CN" sz="1400" dirty="0">
                <a:solidFill>
                  <a:srgbClr val="080808"/>
                </a:solidFill>
                <a:latin typeface="Arial Unicode MS" panose="020B0604020202020204" pitchFamily="34" charset="-122"/>
                <a:ea typeface="JetBrains Mono"/>
              </a:rPr>
              <a:t>fs -setrep -w </a:t>
            </a:r>
            <a:r>
              <a:rPr lang="zh-CN" altLang="zh-CN" sz="1400" dirty="0">
                <a:solidFill>
                  <a:srgbClr val="1750EB"/>
                </a:solidFill>
                <a:latin typeface="Arial Unicode MS" panose="020B0604020202020204" pitchFamily="34" charset="-122"/>
                <a:ea typeface="JetBrains Mono"/>
              </a:rPr>
              <a:t>2 </a:t>
            </a:r>
            <a:r>
              <a:rPr lang="zh-CN" altLang="zh-CN" sz="1400" dirty="0">
                <a:solidFill>
                  <a:srgbClr val="080808"/>
                </a:solidFill>
                <a:latin typeface="Arial Unicode MS" panose="020B0604020202020204" pitchFamily="34" charset="-122"/>
                <a:ea typeface="JetBrains Mono"/>
              </a:rPr>
              <a:t>/tmp/caixukun_dirtydata.csv</a:t>
            </a:r>
            <a:endParaRPr lang="zh-CN" altLang="zh-CN" sz="2000" dirty="0">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9" name="图片 8">
            <a:extLst>
              <a:ext uri="{FF2B5EF4-FFF2-40B4-BE49-F238E27FC236}">
                <a16:creationId xmlns:a16="http://schemas.microsoft.com/office/drawing/2014/main" id="{B99A8FE7-1F34-2E14-9326-272DEE0057BC}"/>
              </a:ext>
            </a:extLst>
          </p:cNvPr>
          <p:cNvPicPr>
            <a:picLocks noChangeAspect="1"/>
          </p:cNvPicPr>
          <p:nvPr/>
        </p:nvPicPr>
        <p:blipFill>
          <a:blip r:embed="rId3"/>
          <a:stretch>
            <a:fillRect/>
          </a:stretch>
        </p:blipFill>
        <p:spPr>
          <a:xfrm>
            <a:off x="5030449" y="2166189"/>
            <a:ext cx="7036162" cy="876345"/>
          </a:xfrm>
          <a:prstGeom prst="rect">
            <a:avLst/>
          </a:prstGeom>
        </p:spPr>
      </p:pic>
    </p:spTree>
    <p:extLst>
      <p:ext uri="{BB962C8B-B14F-4D97-AF65-F5344CB8AC3E}">
        <p14:creationId xmlns:p14="http://schemas.microsoft.com/office/powerpoint/2010/main" val="23792207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b="1" dirty="0"/>
              <a:t>命令官方指导文档</a:t>
            </a:r>
            <a:endParaRPr lang="en-US" altLang="zh-CN" b="1" dirty="0"/>
          </a:p>
          <a:p>
            <a:pPr marL="0" indent="0">
              <a:buNone/>
            </a:pPr>
            <a:r>
              <a:rPr lang="en-US" altLang="zh-CN" b="1" dirty="0">
                <a:solidFill>
                  <a:schemeClr val="tx1"/>
                </a:solidFill>
                <a:hlinkClick r:id="rId2"/>
              </a:rPr>
              <a:t>https://hadoop.apache.org/docs/r3.3.0/hadoop-project-dist/hadoop-common/FileSystemShell.html</a:t>
            </a:r>
            <a:endParaRPr lang="en-US" altLang="zh-CN" b="1" dirty="0">
              <a:solidFill>
                <a:schemeClr val="tx1"/>
              </a:solidFill>
            </a:endParaRPr>
          </a:p>
          <a:p>
            <a:r>
              <a:rPr lang="zh-CN" altLang="en-US" b="1" dirty="0">
                <a:solidFill>
                  <a:schemeClr val="tx1"/>
                </a:solidFill>
              </a:rPr>
              <a:t>友情提示</a:t>
            </a:r>
            <a:endParaRPr lang="en-US" altLang="zh-CN" b="1" dirty="0">
              <a:solidFill>
                <a:schemeClr val="tx1"/>
              </a:solidFill>
            </a:endParaRPr>
          </a:p>
          <a:p>
            <a:pPr marL="0" indent="0">
              <a:buNone/>
            </a:pPr>
            <a:r>
              <a:rPr lang="zh-CN" altLang="en-US" dirty="0">
                <a:solidFill>
                  <a:schemeClr val="tx1"/>
                </a:solidFill>
              </a:rPr>
              <a:t>常见的操作自己最好能够记住，其他操作可以根据需要查询文档使用。</a:t>
            </a:r>
            <a:endParaRPr lang="en-US" altLang="zh-CN" dirty="0">
              <a:solidFill>
                <a:schemeClr val="tx1"/>
              </a:solidFill>
            </a:endParaRPr>
          </a:p>
          <a:p>
            <a:pPr marL="0" indent="0">
              <a:buNone/>
            </a:pPr>
            <a:r>
              <a:rPr lang="zh-CN" altLang="en-US" dirty="0">
                <a:solidFill>
                  <a:schemeClr val="tx1"/>
                </a:solidFill>
              </a:rPr>
              <a:t>命令属于</a:t>
            </a:r>
            <a:r>
              <a:rPr lang="zh-CN" altLang="en-US" dirty="0">
                <a:solidFill>
                  <a:srgbClr val="C00000"/>
                </a:solidFill>
              </a:rPr>
              <a:t>多用多会</a:t>
            </a:r>
            <a:r>
              <a:rPr lang="zh-CN" altLang="en-US" dirty="0">
                <a:solidFill>
                  <a:schemeClr val="tx1"/>
                </a:solidFill>
              </a:rPr>
              <a:t>，</a:t>
            </a:r>
            <a:r>
              <a:rPr lang="zh-CN" altLang="en-US" dirty="0">
                <a:solidFill>
                  <a:srgbClr val="C00000"/>
                </a:solidFill>
              </a:rPr>
              <a:t>孰能生巧</a:t>
            </a:r>
            <a:r>
              <a:rPr lang="zh-CN" altLang="en-US" dirty="0">
                <a:solidFill>
                  <a:schemeClr val="tx1"/>
                </a:solidFill>
              </a:rPr>
              <a:t>，</a:t>
            </a:r>
            <a:r>
              <a:rPr lang="zh-CN" altLang="en-US" dirty="0">
                <a:solidFill>
                  <a:srgbClr val="C00000"/>
                </a:solidFill>
              </a:rPr>
              <a:t>不用就忘</a:t>
            </a:r>
            <a:r>
              <a:rPr lang="zh-CN" altLang="en-US" dirty="0">
                <a:solidFill>
                  <a:schemeClr val="tx1"/>
                </a:solidFill>
              </a:rPr>
              <a:t>。</a:t>
            </a:r>
            <a:endParaRPr lang="en-US" altLang="zh-CN" dirty="0">
              <a:solidFill>
                <a:schemeClr val="tx1"/>
              </a:solidFill>
            </a:endParaRP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HDFS shell</a:t>
            </a:r>
            <a:r>
              <a:rPr lang="zh-CN" altLang="en-US" dirty="0"/>
              <a:t>其他命令</a:t>
            </a:r>
          </a:p>
        </p:txBody>
      </p:sp>
      <p:pic>
        <p:nvPicPr>
          <p:cNvPr id="4" name="图片 3"/>
          <p:cNvPicPr>
            <a:picLocks noChangeAspect="1"/>
          </p:cNvPicPr>
          <p:nvPr/>
        </p:nvPicPr>
        <p:blipFill>
          <a:blip r:embed="rId3"/>
          <a:stretch>
            <a:fillRect/>
          </a:stretch>
        </p:blipFill>
        <p:spPr>
          <a:xfrm>
            <a:off x="4776832" y="3442447"/>
            <a:ext cx="2301439" cy="3012139"/>
          </a:xfrm>
          <a:prstGeom prst="rect">
            <a:avLst/>
          </a:prstGeom>
          <a:ln>
            <a:solidFill>
              <a:schemeClr val="accent1"/>
            </a:solidFill>
          </a:ln>
        </p:spPr>
      </p:pic>
      <p:pic>
        <p:nvPicPr>
          <p:cNvPr id="7" name="图片 6"/>
          <p:cNvPicPr>
            <a:picLocks noChangeAspect="1"/>
          </p:cNvPicPr>
          <p:nvPr/>
        </p:nvPicPr>
        <p:blipFill>
          <a:blip r:embed="rId4"/>
          <a:stretch>
            <a:fillRect/>
          </a:stretch>
        </p:blipFill>
        <p:spPr>
          <a:xfrm>
            <a:off x="8436140" y="3442446"/>
            <a:ext cx="2240474" cy="3012139"/>
          </a:xfrm>
          <a:prstGeom prst="rect">
            <a:avLst/>
          </a:prstGeom>
          <a:ln>
            <a:solidFill>
              <a:schemeClr val="accent1"/>
            </a:solidFill>
          </a:ln>
        </p:spPr>
      </p:pic>
    </p:spTree>
    <p:extLst>
      <p:ext uri="{BB962C8B-B14F-4D97-AF65-F5344CB8AC3E}">
        <p14:creationId xmlns:p14="http://schemas.microsoft.com/office/powerpoint/2010/main" val="275572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HDFS</a:t>
            </a:r>
            <a:r>
              <a:rPr lang="zh-CN" altLang="en-US" dirty="0"/>
              <a:t>作为文件存储系统，实际开发中，我们需要做什么？</a:t>
            </a:r>
            <a:endParaRPr lang="en-US" altLang="zh-CN" dirty="0"/>
          </a:p>
          <a:p>
            <a:r>
              <a:rPr lang="en-US" altLang="zh-CN" dirty="0"/>
              <a:t>HDFS</a:t>
            </a:r>
            <a:r>
              <a:rPr lang="zh-CN" altLang="en-US" dirty="0"/>
              <a:t>会有复杂的代码编程操作吗？</a:t>
            </a:r>
            <a:endParaRPr lang="en-US" altLang="zh-CN" dirty="0"/>
          </a:p>
          <a:p>
            <a:r>
              <a:rPr lang="zh-CN" altLang="en-US" dirty="0"/>
              <a:t>谁会更频繁的来读写</a:t>
            </a:r>
            <a:r>
              <a:rPr lang="en-US" altLang="zh-CN" dirty="0"/>
              <a:t>HDFS</a:t>
            </a:r>
            <a:r>
              <a:rPr lang="zh-CN" altLang="en-US" dirty="0"/>
              <a:t>上数据？</a:t>
            </a:r>
          </a:p>
        </p:txBody>
      </p:sp>
      <p:sp>
        <p:nvSpPr>
          <p:cNvPr id="5" name="标题 4"/>
          <p:cNvSpPr>
            <a:spLocks noGrp="1"/>
          </p:cNvSpPr>
          <p:nvPr>
            <p:ph type="title"/>
          </p:nvPr>
        </p:nvSpPr>
        <p:spPr/>
        <p:txBody>
          <a:bodyPr/>
          <a:lstStyle/>
          <a:p>
            <a:r>
              <a:rPr lang="en-US" altLang="zh-CN" dirty="0"/>
              <a:t>HDFS</a:t>
            </a:r>
            <a:r>
              <a:rPr lang="zh-CN" altLang="en-US" dirty="0"/>
              <a:t>分布式文件存储系统</a:t>
            </a:r>
          </a:p>
        </p:txBody>
      </p:sp>
      <p:sp>
        <p:nvSpPr>
          <p:cNvPr id="2" name="文本框 1">
            <a:extLst>
              <a:ext uri="{FF2B5EF4-FFF2-40B4-BE49-F238E27FC236}">
                <a16:creationId xmlns:a16="http://schemas.microsoft.com/office/drawing/2014/main" id="{5684ADCE-3E9B-B989-0DB7-7503CA05EDD4}"/>
              </a:ext>
            </a:extLst>
          </p:cNvPr>
          <p:cNvSpPr txBox="1"/>
          <p:nvPr/>
        </p:nvSpPr>
        <p:spPr>
          <a:xfrm>
            <a:off x="6661192" y="3336652"/>
            <a:ext cx="857927"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上传和下载</a:t>
            </a:r>
          </a:p>
        </p:txBody>
      </p:sp>
      <p:sp>
        <p:nvSpPr>
          <p:cNvPr id="3" name="文本框 2">
            <a:extLst>
              <a:ext uri="{FF2B5EF4-FFF2-40B4-BE49-F238E27FC236}">
                <a16:creationId xmlns:a16="http://schemas.microsoft.com/office/drawing/2014/main" id="{22FB09E5-8FE7-035B-B333-0C580B97A857}"/>
              </a:ext>
            </a:extLst>
          </p:cNvPr>
          <p:cNvSpPr txBox="1"/>
          <p:nvPr/>
        </p:nvSpPr>
        <p:spPr>
          <a:xfrm>
            <a:off x="9156111" y="4039105"/>
            <a:ext cx="588623"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不会有</a:t>
            </a:r>
          </a:p>
        </p:txBody>
      </p:sp>
      <p:sp>
        <p:nvSpPr>
          <p:cNvPr id="4" name="文本框 3">
            <a:extLst>
              <a:ext uri="{FF2B5EF4-FFF2-40B4-BE49-F238E27FC236}">
                <a16:creationId xmlns:a16="http://schemas.microsoft.com/office/drawing/2014/main" id="{080A302C-3D11-A1BF-2C49-5DAE3474FE28}"/>
              </a:ext>
            </a:extLst>
          </p:cNvPr>
          <p:cNvSpPr txBox="1"/>
          <p:nvPr/>
        </p:nvSpPr>
        <p:spPr>
          <a:xfrm>
            <a:off x="9822230" y="4705224"/>
            <a:ext cx="1399742" cy="253916"/>
          </a:xfrm>
          <a:prstGeom prst="rect">
            <a:avLst/>
          </a:prstGeom>
          <a:noFill/>
        </p:spPr>
        <p:txBody>
          <a:bodyPr wrap="none" rtlCol="0">
            <a:spAutoFit/>
          </a:bodyPr>
          <a:lstStyle/>
          <a:p>
            <a:pPr fontAlgn="auto">
              <a:spcBef>
                <a:spcPts val="0"/>
              </a:spcBef>
              <a:spcAft>
                <a:spcPts val="0"/>
              </a:spcAft>
            </a:pPr>
            <a:r>
              <a:rPr lang="en-US" altLang="zh-CN" sz="1050" dirty="0" err="1">
                <a:solidFill>
                  <a:schemeClr val="tx1">
                    <a:lumMod val="65000"/>
                    <a:lumOff val="35000"/>
                  </a:schemeClr>
                </a:solidFill>
                <a:latin typeface="+mn-lt"/>
                <a:ea typeface="+mn-ea"/>
              </a:rPr>
              <a:t>Mapreduce</a:t>
            </a:r>
            <a:r>
              <a:rPr lang="en-US" altLang="zh-CN" sz="1050" dirty="0">
                <a:solidFill>
                  <a:schemeClr val="tx1">
                    <a:lumMod val="65000"/>
                    <a:lumOff val="35000"/>
                  </a:schemeClr>
                </a:solidFill>
                <a:latin typeface="+mn-lt"/>
                <a:ea typeface="+mn-ea"/>
              </a:rPr>
              <a:t> spark hive</a:t>
            </a:r>
            <a:endParaRPr lang="zh-CN" altLang="en-US" sz="1050" dirty="0">
              <a:solidFill>
                <a:schemeClr val="tx1">
                  <a:lumMod val="65000"/>
                  <a:lumOff val="35000"/>
                </a:schemeClr>
              </a:solidFill>
              <a:latin typeface="+mn-lt"/>
              <a:ea typeface="+mn-ea"/>
            </a:endParaRPr>
          </a:p>
        </p:txBody>
      </p:sp>
    </p:spTree>
    <p:extLst>
      <p:ext uri="{BB962C8B-B14F-4D97-AF65-F5344CB8AC3E}">
        <p14:creationId xmlns:p14="http://schemas.microsoft.com/office/powerpoint/2010/main" val="42568882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dirty="0"/>
              <a:t>HDFS</a:t>
            </a:r>
            <a:r>
              <a:rPr kumimoji="1" lang="zh-CN" altLang="en-US" dirty="0"/>
              <a:t>工作流程与机制</a:t>
            </a:r>
            <a:endParaRPr kumimoji="1" lang="en-US" altLang="zh-CN" dirty="0"/>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03</a:t>
            </a:r>
            <a:endParaRPr kumimoji="1" lang="zh-CN" altLang="en-US" dirty="0"/>
          </a:p>
        </p:txBody>
      </p:sp>
    </p:spTree>
    <p:extLst>
      <p:ext uri="{BB962C8B-B14F-4D97-AF65-F5344CB8AC3E}">
        <p14:creationId xmlns:p14="http://schemas.microsoft.com/office/powerpoint/2010/main" val="10920507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altLang="zh-CN" dirty="0">
                <a:solidFill>
                  <a:srgbClr val="C00000"/>
                </a:solidFill>
              </a:rPr>
              <a:t>HDFS</a:t>
            </a:r>
            <a:r>
              <a:rPr lang="zh-CN" altLang="en-US" dirty="0">
                <a:solidFill>
                  <a:srgbClr val="C00000"/>
                </a:solidFill>
              </a:rPr>
              <a:t>集群角色与职责</a:t>
            </a:r>
            <a:endParaRPr lang="en-US" altLang="zh-CN" dirty="0">
              <a:solidFill>
                <a:srgbClr val="C00000"/>
              </a:solidFill>
            </a:endParaRPr>
          </a:p>
          <a:p>
            <a:r>
              <a:rPr lang="en-US" altLang="zh-CN" dirty="0"/>
              <a:t>HDFS</a:t>
            </a:r>
            <a:r>
              <a:rPr lang="zh-CN" altLang="en-US" dirty="0"/>
              <a:t>写数据流程（上传文件）</a:t>
            </a:r>
            <a:endParaRPr lang="en-US" altLang="zh-CN" dirty="0"/>
          </a:p>
          <a:p>
            <a:r>
              <a:rPr lang="en-US" altLang="zh-CN" dirty="0"/>
              <a:t>HDFS</a:t>
            </a:r>
            <a:r>
              <a:rPr lang="zh-CN" altLang="en-US" dirty="0"/>
              <a:t>读数据流程（下载文件）</a:t>
            </a:r>
            <a:endParaRPr lang="en-US" altLang="zh-CN" dirty="0"/>
          </a:p>
        </p:txBody>
      </p:sp>
    </p:spTree>
    <p:extLst>
      <p:ext uri="{BB962C8B-B14F-4D97-AF65-F5344CB8AC3E}">
        <p14:creationId xmlns:p14="http://schemas.microsoft.com/office/powerpoint/2010/main" val="5633655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HDFS</a:t>
            </a:r>
            <a:r>
              <a:rPr lang="zh-CN" altLang="en-US" dirty="0"/>
              <a:t>集群角色</a:t>
            </a:r>
          </a:p>
        </p:txBody>
      </p:sp>
      <p:sp>
        <p:nvSpPr>
          <p:cNvPr id="5" name="文本占位符 4"/>
          <p:cNvSpPr>
            <a:spLocks noGrp="1"/>
          </p:cNvSpPr>
          <p:nvPr>
            <p:ph type="body" sz="quarter" idx="10"/>
          </p:nvPr>
        </p:nvSpPr>
        <p:spPr/>
        <p:txBody>
          <a:bodyPr/>
          <a:lstStyle/>
          <a:p>
            <a:r>
              <a:rPr lang="zh-CN" altLang="en-US" dirty="0"/>
              <a:t>官方架构图</a:t>
            </a:r>
          </a:p>
        </p:txBody>
      </p:sp>
      <p:pic>
        <p:nvPicPr>
          <p:cNvPr id="15362" name="Picture 2" descr="HDF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2996" y="1291678"/>
            <a:ext cx="7225366" cy="4993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145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1"/>
          </p:nvPr>
        </p:nvSpPr>
        <p:spPr/>
        <p:txBody>
          <a:bodyPr/>
          <a:lstStyle/>
          <a:p>
            <a:pPr lvl="0"/>
            <a:r>
              <a:rPr lang="zh-CN" altLang="en-US" dirty="0"/>
              <a:t>文件系统</a:t>
            </a:r>
            <a:r>
              <a:rPr lang="zh-CN" altLang="zh-CN" dirty="0"/>
              <a:t>是一种</a:t>
            </a:r>
            <a:r>
              <a:rPr lang="zh-CN" altLang="zh-CN" b="1" dirty="0">
                <a:solidFill>
                  <a:srgbClr val="C00000"/>
                </a:solidFill>
              </a:rPr>
              <a:t>存储</a:t>
            </a:r>
            <a:r>
              <a:rPr lang="zh-CN" altLang="zh-CN" dirty="0"/>
              <a:t>和</a:t>
            </a:r>
            <a:r>
              <a:rPr lang="zh-CN" altLang="zh-CN" b="1" dirty="0">
                <a:solidFill>
                  <a:srgbClr val="C00000"/>
                </a:solidFill>
              </a:rPr>
              <a:t>组织数据</a:t>
            </a:r>
            <a:r>
              <a:rPr lang="zh-CN" altLang="zh-CN" dirty="0"/>
              <a:t>的方法，实现了数据的存储、分级组织、访问和获取等操作</a:t>
            </a:r>
            <a:r>
              <a:rPr lang="zh-CN" altLang="en-US" dirty="0"/>
              <a:t>，</a:t>
            </a:r>
            <a:r>
              <a:rPr lang="zh-CN" altLang="zh-CN" dirty="0"/>
              <a:t>使得</a:t>
            </a:r>
            <a:r>
              <a:rPr lang="zh-CN" altLang="en-US" dirty="0"/>
              <a:t>用户</a:t>
            </a:r>
            <a:r>
              <a:rPr lang="zh-CN" altLang="zh-CN" dirty="0"/>
              <a:t>对</a:t>
            </a:r>
            <a:r>
              <a:rPr lang="zh-CN" altLang="en-US" dirty="0"/>
              <a:t>文件</a:t>
            </a:r>
            <a:r>
              <a:rPr lang="zh-CN" altLang="zh-CN" dirty="0"/>
              <a:t>访问和查找变得容易</a:t>
            </a:r>
            <a:r>
              <a:rPr lang="zh-CN" altLang="en-US" dirty="0"/>
              <a:t>；</a:t>
            </a:r>
            <a:endParaRPr lang="zh-CN" altLang="zh-CN" dirty="0"/>
          </a:p>
          <a:p>
            <a:pPr lvl="0"/>
            <a:r>
              <a:rPr lang="zh-CN" altLang="en-US" dirty="0"/>
              <a:t>文件系统</a:t>
            </a:r>
            <a:r>
              <a:rPr lang="zh-CN" altLang="zh-CN" dirty="0"/>
              <a:t>使用</a:t>
            </a:r>
            <a:r>
              <a:rPr lang="zh-CN" altLang="zh-CN" b="1" dirty="0">
                <a:solidFill>
                  <a:srgbClr val="C00000"/>
                </a:solidFill>
              </a:rPr>
              <a:t>树形目录</a:t>
            </a:r>
            <a:r>
              <a:rPr lang="zh-CN" altLang="zh-CN" dirty="0"/>
              <a:t>的抽象逻辑概念代替了硬盘等物理设备使用数据块的概念，用户不必关心数据</a:t>
            </a:r>
            <a:r>
              <a:rPr lang="zh-CN" altLang="en-US" dirty="0"/>
              <a:t>底层</a:t>
            </a:r>
            <a:r>
              <a:rPr lang="zh-CN" altLang="zh-CN" dirty="0"/>
              <a:t>存在硬盘</a:t>
            </a:r>
            <a:r>
              <a:rPr lang="zh-CN" altLang="en-US" dirty="0"/>
              <a:t>哪里</a:t>
            </a:r>
            <a:r>
              <a:rPr lang="zh-CN" altLang="zh-CN" dirty="0"/>
              <a:t>，只需要记住这个文件的所属目录和文件名</a:t>
            </a:r>
            <a:r>
              <a:rPr lang="zh-CN" altLang="en-US" dirty="0"/>
              <a:t>即可；</a:t>
            </a:r>
            <a:endParaRPr lang="zh-CN" altLang="zh-CN" dirty="0"/>
          </a:p>
          <a:p>
            <a:pPr lvl="0"/>
            <a:r>
              <a:rPr lang="zh-CN" altLang="zh-CN" dirty="0"/>
              <a:t>文件系统通常使用硬盘和光盘这样的存储设备，并</a:t>
            </a:r>
            <a:r>
              <a:rPr lang="zh-CN" altLang="zh-CN" dirty="0">
                <a:solidFill>
                  <a:srgbClr val="92D050"/>
                </a:solidFill>
              </a:rPr>
              <a:t>维护文件在设备中的物理位置</a:t>
            </a:r>
            <a:r>
              <a:rPr lang="zh-CN" altLang="zh-CN" dirty="0"/>
              <a:t>。</a:t>
            </a:r>
            <a:endParaRPr lang="en-US" altLang="zh-CN" dirty="0"/>
          </a:p>
          <a:p>
            <a:pPr marL="0" indent="0">
              <a:buNone/>
            </a:pPr>
            <a:endParaRPr lang="zh-CN" altLang="en-US" dirty="0"/>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lang="zh-CN" altLang="en-US" dirty="0"/>
              <a:t>文件系统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zh-CN" altLang="en-US" dirty="0"/>
              <a:t>概述</a:t>
            </a:r>
          </a:p>
        </p:txBody>
      </p:sp>
      <p:pic>
        <p:nvPicPr>
          <p:cNvPr id="2" name="图片 1"/>
          <p:cNvPicPr>
            <a:picLocks noChangeAspect="1"/>
          </p:cNvPicPr>
          <p:nvPr/>
        </p:nvPicPr>
        <p:blipFill>
          <a:blip r:embed="rId2"/>
          <a:stretch>
            <a:fillRect/>
          </a:stretch>
        </p:blipFill>
        <p:spPr>
          <a:xfrm>
            <a:off x="3540378" y="3999056"/>
            <a:ext cx="5090601" cy="2309060"/>
          </a:xfrm>
          <a:prstGeom prst="rect">
            <a:avLst/>
          </a:prstGeom>
          <a:ln>
            <a:solidFill>
              <a:schemeClr val="accent1"/>
            </a:solidFill>
          </a:ln>
        </p:spPr>
      </p:pic>
    </p:spTree>
    <p:extLst>
      <p:ext uri="{BB962C8B-B14F-4D97-AF65-F5344CB8AC3E}">
        <p14:creationId xmlns:p14="http://schemas.microsoft.com/office/powerpoint/2010/main" val="26426607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b="1" dirty="0">
                <a:solidFill>
                  <a:srgbClr val="FF0000"/>
                </a:solidFill>
              </a:rPr>
              <a:t>NameNode</a:t>
            </a:r>
            <a:r>
              <a:rPr lang="zh-CN" altLang="en-US" dirty="0"/>
              <a:t>是</a:t>
            </a:r>
            <a:r>
              <a:rPr lang="en-US" altLang="zh-CN" dirty="0"/>
              <a:t>Hadoop</a:t>
            </a:r>
            <a:r>
              <a:rPr lang="zh-CN" altLang="en-US" dirty="0"/>
              <a:t>分布式文件系统的核心，架构中的主角色。</a:t>
            </a:r>
            <a:endParaRPr lang="en-US" altLang="zh-CN" dirty="0"/>
          </a:p>
          <a:p>
            <a:r>
              <a:rPr lang="en-US" altLang="zh-CN" b="1" dirty="0">
                <a:solidFill>
                  <a:srgbClr val="FF0000"/>
                </a:solidFill>
              </a:rPr>
              <a:t>NameNode</a:t>
            </a:r>
            <a:r>
              <a:rPr lang="zh-CN" altLang="en-US" b="1" dirty="0">
                <a:solidFill>
                  <a:srgbClr val="FF0000"/>
                </a:solidFill>
              </a:rPr>
              <a:t>维护和管理文件系统元数据</a:t>
            </a:r>
            <a:r>
              <a:rPr lang="zh-CN" altLang="en-US" dirty="0"/>
              <a:t>，包括名称空间目录树结构、文件和块的位置信息、访问权限等信息。</a:t>
            </a:r>
            <a:endParaRPr lang="en-US" altLang="zh-CN" dirty="0"/>
          </a:p>
          <a:p>
            <a:r>
              <a:rPr lang="zh-CN" altLang="en-US" dirty="0"/>
              <a:t>基于此，</a:t>
            </a:r>
            <a:r>
              <a:rPr lang="en-US" altLang="zh-CN" dirty="0">
                <a:solidFill>
                  <a:srgbClr val="92D050"/>
                </a:solidFill>
              </a:rPr>
              <a:t>NameNode</a:t>
            </a:r>
            <a:r>
              <a:rPr lang="zh-CN" altLang="en-US" dirty="0">
                <a:solidFill>
                  <a:srgbClr val="92D050"/>
                </a:solidFill>
              </a:rPr>
              <a:t>成为了访问</a:t>
            </a:r>
            <a:r>
              <a:rPr lang="en-US" altLang="zh-CN" dirty="0">
                <a:solidFill>
                  <a:srgbClr val="92D050"/>
                </a:solidFill>
              </a:rPr>
              <a:t>HDFS</a:t>
            </a:r>
            <a:r>
              <a:rPr lang="zh-CN" altLang="en-US" dirty="0">
                <a:solidFill>
                  <a:srgbClr val="92D050"/>
                </a:solidFill>
              </a:rPr>
              <a:t>的唯一入口</a:t>
            </a:r>
            <a:r>
              <a:rPr lang="zh-CN" altLang="en-US" dirty="0"/>
              <a:t>。</a:t>
            </a:r>
          </a:p>
        </p:txBody>
      </p:sp>
      <p:sp>
        <p:nvSpPr>
          <p:cNvPr id="5" name="标题 4"/>
          <p:cNvSpPr>
            <a:spLocks noGrp="1"/>
          </p:cNvSpPr>
          <p:nvPr>
            <p:ph type="title"/>
          </p:nvPr>
        </p:nvSpPr>
        <p:spPr/>
        <p:txBody>
          <a:bodyPr/>
          <a:lstStyle/>
          <a:p>
            <a:r>
              <a:rPr lang="en-US" altLang="zh-CN" dirty="0"/>
              <a:t>HDFS</a:t>
            </a:r>
            <a:r>
              <a:rPr lang="zh-CN" altLang="en-US" dirty="0"/>
              <a:t>集群角色</a:t>
            </a:r>
          </a:p>
        </p:txBody>
      </p:sp>
      <p:sp>
        <p:nvSpPr>
          <p:cNvPr id="6" name="文本占位符 5"/>
          <p:cNvSpPr>
            <a:spLocks noGrp="1"/>
          </p:cNvSpPr>
          <p:nvPr>
            <p:ph type="body" sz="quarter" idx="10"/>
          </p:nvPr>
        </p:nvSpPr>
        <p:spPr/>
        <p:txBody>
          <a:bodyPr/>
          <a:lstStyle/>
          <a:p>
            <a:r>
              <a:rPr lang="zh-CN" altLang="en-US" dirty="0"/>
              <a:t>主角色：</a:t>
            </a:r>
            <a:r>
              <a:rPr lang="en-US" altLang="zh-CN" dirty="0"/>
              <a:t>namenode</a:t>
            </a:r>
            <a:endParaRPr lang="zh-CN" altLang="en-US" dirty="0"/>
          </a:p>
        </p:txBody>
      </p:sp>
      <p:pic>
        <p:nvPicPr>
          <p:cNvPr id="8" name="图片 7"/>
          <p:cNvPicPr/>
          <p:nvPr/>
        </p:nvPicPr>
        <p:blipFill>
          <a:blip r:embed="rId2">
            <a:extLst>
              <a:ext uri="{28A0092B-C50C-407E-A947-70E740481C1C}">
                <a14:useLocalDpi xmlns:a14="http://schemas.microsoft.com/office/drawing/2010/main" val="0"/>
              </a:ext>
            </a:extLst>
          </a:blip>
          <a:stretch>
            <a:fillRect/>
          </a:stretch>
        </p:blipFill>
        <p:spPr>
          <a:xfrm>
            <a:off x="2507810" y="3449370"/>
            <a:ext cx="6873582" cy="2757999"/>
          </a:xfrm>
          <a:prstGeom prst="rect">
            <a:avLst/>
          </a:prstGeom>
          <a:ln>
            <a:solidFill>
              <a:schemeClr val="accent1"/>
            </a:solidFill>
          </a:ln>
        </p:spPr>
      </p:pic>
      <p:pic>
        <p:nvPicPr>
          <p:cNvPr id="3" name="图片 2">
            <a:extLst>
              <a:ext uri="{FF2B5EF4-FFF2-40B4-BE49-F238E27FC236}">
                <a16:creationId xmlns:a16="http://schemas.microsoft.com/office/drawing/2014/main" id="{3FF49C09-2561-3E1B-2876-694FB362BB87}"/>
              </a:ext>
            </a:extLst>
          </p:cNvPr>
          <p:cNvPicPr>
            <a:picLocks noChangeAspect="1"/>
          </p:cNvPicPr>
          <p:nvPr/>
        </p:nvPicPr>
        <p:blipFill>
          <a:blip r:embed="rId3"/>
          <a:stretch>
            <a:fillRect/>
          </a:stretch>
        </p:blipFill>
        <p:spPr>
          <a:xfrm>
            <a:off x="5825516" y="2553676"/>
            <a:ext cx="6096000" cy="579134"/>
          </a:xfrm>
          <a:prstGeom prst="rect">
            <a:avLst/>
          </a:prstGeom>
        </p:spPr>
      </p:pic>
    </p:spTree>
    <p:extLst>
      <p:ext uri="{BB962C8B-B14F-4D97-AF65-F5344CB8AC3E}">
        <p14:creationId xmlns:p14="http://schemas.microsoft.com/office/powerpoint/2010/main" val="90437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NameNode</a:t>
            </a:r>
            <a:r>
              <a:rPr lang="zh-CN" altLang="en-US" dirty="0"/>
              <a:t>内部通过</a:t>
            </a:r>
            <a:r>
              <a:rPr lang="zh-CN" altLang="en-US" dirty="0">
                <a:solidFill>
                  <a:srgbClr val="FF0000"/>
                </a:solidFill>
              </a:rPr>
              <a:t>内存</a:t>
            </a:r>
            <a:r>
              <a:rPr lang="zh-CN" altLang="en-US" dirty="0"/>
              <a:t>和</a:t>
            </a:r>
            <a:r>
              <a:rPr lang="zh-CN" altLang="en-US" dirty="0">
                <a:solidFill>
                  <a:srgbClr val="FF0000"/>
                </a:solidFill>
              </a:rPr>
              <a:t>磁盘文件</a:t>
            </a:r>
            <a:r>
              <a:rPr lang="zh-CN" altLang="en-US" dirty="0"/>
              <a:t>两种方式管理元数据。</a:t>
            </a:r>
            <a:endParaRPr lang="en-US" altLang="zh-CN" dirty="0"/>
          </a:p>
          <a:p>
            <a:r>
              <a:rPr lang="zh-CN" altLang="en-US" dirty="0"/>
              <a:t>其中磁盘上的元数据文件包括</a:t>
            </a:r>
            <a:r>
              <a:rPr lang="en-US" altLang="zh-CN" dirty="0"/>
              <a:t>Fsimage</a:t>
            </a:r>
            <a:r>
              <a:rPr lang="zh-CN" altLang="en-US" dirty="0"/>
              <a:t>内存元数据镜像文件和</a:t>
            </a:r>
            <a:r>
              <a:rPr lang="en-US" altLang="zh-CN" dirty="0"/>
              <a:t>edits log</a:t>
            </a:r>
            <a:r>
              <a:rPr lang="zh-CN" altLang="en-US" dirty="0"/>
              <a:t>（</a:t>
            </a:r>
            <a:r>
              <a:rPr lang="en-US" altLang="zh-CN" dirty="0"/>
              <a:t>Journal</a:t>
            </a:r>
            <a:r>
              <a:rPr lang="zh-CN" altLang="en-US" dirty="0"/>
              <a:t>）编辑日志。</a:t>
            </a:r>
          </a:p>
        </p:txBody>
      </p:sp>
      <p:sp>
        <p:nvSpPr>
          <p:cNvPr id="5" name="标题 4"/>
          <p:cNvSpPr>
            <a:spLocks noGrp="1"/>
          </p:cNvSpPr>
          <p:nvPr>
            <p:ph type="title"/>
          </p:nvPr>
        </p:nvSpPr>
        <p:spPr/>
        <p:txBody>
          <a:bodyPr/>
          <a:lstStyle/>
          <a:p>
            <a:r>
              <a:rPr lang="en-US" altLang="zh-CN" dirty="0"/>
              <a:t>HDFS</a:t>
            </a:r>
            <a:r>
              <a:rPr lang="zh-CN" altLang="en-US" dirty="0"/>
              <a:t>集群角色</a:t>
            </a:r>
          </a:p>
        </p:txBody>
      </p:sp>
      <p:sp>
        <p:nvSpPr>
          <p:cNvPr id="6" name="文本占位符 5"/>
          <p:cNvSpPr>
            <a:spLocks noGrp="1"/>
          </p:cNvSpPr>
          <p:nvPr>
            <p:ph type="body" sz="quarter" idx="10"/>
          </p:nvPr>
        </p:nvSpPr>
        <p:spPr/>
        <p:txBody>
          <a:bodyPr/>
          <a:lstStyle/>
          <a:p>
            <a:r>
              <a:rPr lang="zh-CN" altLang="en-US" dirty="0"/>
              <a:t>主角色：</a:t>
            </a:r>
            <a:r>
              <a:rPr lang="en-US" altLang="zh-CN" dirty="0"/>
              <a:t>namenode</a:t>
            </a:r>
            <a:endParaRPr lang="zh-CN" altLang="en-US" dirty="0"/>
          </a:p>
        </p:txBody>
      </p:sp>
      <p:pic>
        <p:nvPicPr>
          <p:cNvPr id="9" name="图片 8"/>
          <p:cNvPicPr/>
          <p:nvPr/>
        </p:nvPicPr>
        <p:blipFill>
          <a:blip r:embed="rId2">
            <a:extLst>
              <a:ext uri="{28A0092B-C50C-407E-A947-70E740481C1C}">
                <a14:useLocalDpi xmlns:a14="http://schemas.microsoft.com/office/drawing/2010/main" val="0"/>
              </a:ext>
            </a:extLst>
          </a:blip>
          <a:stretch>
            <a:fillRect/>
          </a:stretch>
        </p:blipFill>
        <p:spPr>
          <a:xfrm>
            <a:off x="2507810" y="3449370"/>
            <a:ext cx="6873582" cy="2757999"/>
          </a:xfrm>
          <a:prstGeom prst="rect">
            <a:avLst/>
          </a:prstGeom>
          <a:ln>
            <a:solidFill>
              <a:schemeClr val="accent1"/>
            </a:solidFill>
          </a:ln>
        </p:spPr>
      </p:pic>
    </p:spTree>
    <p:extLst>
      <p:ext uri="{BB962C8B-B14F-4D97-AF65-F5344CB8AC3E}">
        <p14:creationId xmlns:p14="http://schemas.microsoft.com/office/powerpoint/2010/main" val="333636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solidFill>
                  <a:srgbClr val="FF0000"/>
                </a:solidFill>
              </a:rPr>
              <a:t>DataNode</a:t>
            </a:r>
            <a:r>
              <a:rPr lang="zh-CN" altLang="en-US" dirty="0"/>
              <a:t>是</a:t>
            </a:r>
            <a:r>
              <a:rPr lang="en-US" altLang="zh-CN" dirty="0"/>
              <a:t>Hadoop HDFS</a:t>
            </a:r>
            <a:r>
              <a:rPr lang="zh-CN" altLang="en-US" dirty="0"/>
              <a:t>中的从角色，负责</a:t>
            </a:r>
            <a:r>
              <a:rPr lang="zh-CN" altLang="en-US" b="1" dirty="0">
                <a:solidFill>
                  <a:srgbClr val="FF0000"/>
                </a:solidFill>
              </a:rPr>
              <a:t>具体的数据块存储</a:t>
            </a:r>
            <a:r>
              <a:rPr lang="zh-CN" altLang="en-US" dirty="0"/>
              <a:t>。</a:t>
            </a:r>
            <a:endParaRPr lang="en-US" altLang="zh-CN" dirty="0"/>
          </a:p>
          <a:p>
            <a:r>
              <a:rPr lang="en-US" altLang="zh-CN" dirty="0"/>
              <a:t>DataNode</a:t>
            </a:r>
            <a:r>
              <a:rPr lang="zh-CN" altLang="en-US" dirty="0"/>
              <a:t>的数量决定了</a:t>
            </a:r>
            <a:r>
              <a:rPr lang="en-US" altLang="zh-CN" dirty="0"/>
              <a:t>HDFS</a:t>
            </a:r>
            <a:r>
              <a:rPr lang="zh-CN" altLang="en-US" dirty="0"/>
              <a:t>集群的整体数据存储能力。通过和</a:t>
            </a:r>
            <a:r>
              <a:rPr lang="en-US" altLang="zh-CN" dirty="0"/>
              <a:t>NameNode</a:t>
            </a:r>
            <a:r>
              <a:rPr lang="zh-CN" altLang="en-US" dirty="0"/>
              <a:t>配合维护着数据块。</a:t>
            </a:r>
          </a:p>
        </p:txBody>
      </p:sp>
      <p:sp>
        <p:nvSpPr>
          <p:cNvPr id="5" name="标题 4"/>
          <p:cNvSpPr>
            <a:spLocks noGrp="1"/>
          </p:cNvSpPr>
          <p:nvPr>
            <p:ph type="title"/>
          </p:nvPr>
        </p:nvSpPr>
        <p:spPr/>
        <p:txBody>
          <a:bodyPr/>
          <a:lstStyle/>
          <a:p>
            <a:r>
              <a:rPr lang="en-US" altLang="zh-CN" dirty="0"/>
              <a:t>HDFS</a:t>
            </a:r>
            <a:r>
              <a:rPr lang="zh-CN" altLang="en-US" dirty="0"/>
              <a:t>集群角色</a:t>
            </a:r>
          </a:p>
        </p:txBody>
      </p:sp>
      <p:sp>
        <p:nvSpPr>
          <p:cNvPr id="6" name="文本占位符 5"/>
          <p:cNvSpPr>
            <a:spLocks noGrp="1"/>
          </p:cNvSpPr>
          <p:nvPr>
            <p:ph type="body" sz="quarter" idx="10"/>
          </p:nvPr>
        </p:nvSpPr>
        <p:spPr/>
        <p:txBody>
          <a:bodyPr/>
          <a:lstStyle/>
          <a:p>
            <a:r>
              <a:rPr lang="zh-CN" altLang="en-US" dirty="0"/>
              <a:t>从角色：</a:t>
            </a:r>
            <a:r>
              <a:rPr lang="en-US" altLang="zh-CN" dirty="0"/>
              <a:t>datanode</a:t>
            </a:r>
            <a:endParaRPr lang="zh-CN" altLang="en-US" dirty="0"/>
          </a:p>
        </p:txBody>
      </p:sp>
      <p:pic>
        <p:nvPicPr>
          <p:cNvPr id="8" name="图片 7"/>
          <p:cNvPicPr/>
          <p:nvPr/>
        </p:nvPicPr>
        <p:blipFill>
          <a:blip r:embed="rId2"/>
          <a:stretch>
            <a:fillRect/>
          </a:stretch>
        </p:blipFill>
        <p:spPr>
          <a:xfrm>
            <a:off x="2744537" y="3238274"/>
            <a:ext cx="6682284" cy="2627434"/>
          </a:xfrm>
          <a:prstGeom prst="rect">
            <a:avLst/>
          </a:prstGeom>
          <a:ln>
            <a:solidFill>
              <a:schemeClr val="accent1"/>
            </a:solidFill>
          </a:ln>
        </p:spPr>
      </p:pic>
    </p:spTree>
    <p:extLst>
      <p:ext uri="{BB962C8B-B14F-4D97-AF65-F5344CB8AC3E}">
        <p14:creationId xmlns:p14="http://schemas.microsoft.com/office/powerpoint/2010/main" val="353554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除了</a:t>
            </a:r>
            <a:r>
              <a:rPr lang="en-US" altLang="zh-CN" dirty="0"/>
              <a:t>DataNode</a:t>
            </a:r>
            <a:r>
              <a:rPr lang="zh-CN" altLang="en-US" dirty="0"/>
              <a:t>和</a:t>
            </a:r>
            <a:r>
              <a:rPr lang="en-US" altLang="zh-CN" dirty="0"/>
              <a:t>NameNode</a:t>
            </a:r>
            <a:r>
              <a:rPr lang="zh-CN" altLang="en-US" dirty="0"/>
              <a:t>之外，还有另一个守护进程，它称为</a:t>
            </a:r>
            <a:r>
              <a:rPr lang="en-US" altLang="zh-CN" dirty="0"/>
              <a:t>secondary NameNode</a:t>
            </a:r>
            <a:r>
              <a:rPr lang="zh-CN" altLang="en-US" dirty="0"/>
              <a:t>。充当</a:t>
            </a:r>
            <a:r>
              <a:rPr lang="en-US" altLang="zh-CN" dirty="0"/>
              <a:t>NameNode</a:t>
            </a:r>
            <a:r>
              <a:rPr lang="zh-CN" altLang="en-US" dirty="0"/>
              <a:t>的辅助节点，</a:t>
            </a:r>
            <a:r>
              <a:rPr lang="zh-CN" altLang="en-US" b="1" dirty="0"/>
              <a:t>但不能替代</a:t>
            </a:r>
            <a:r>
              <a:rPr lang="en-US" altLang="zh-CN" b="1" dirty="0"/>
              <a:t>NameNode</a:t>
            </a:r>
            <a:r>
              <a:rPr lang="zh-CN" altLang="en-US" dirty="0"/>
              <a:t>。</a:t>
            </a:r>
          </a:p>
          <a:p>
            <a:r>
              <a:rPr lang="zh-CN" altLang="en-US" dirty="0"/>
              <a:t>当</a:t>
            </a:r>
            <a:r>
              <a:rPr lang="en-US" altLang="zh-CN" dirty="0"/>
              <a:t>NameNode</a:t>
            </a:r>
            <a:r>
              <a:rPr lang="zh-CN" altLang="en-US" dirty="0"/>
              <a:t>启动时，</a:t>
            </a:r>
            <a:r>
              <a:rPr lang="en-US" altLang="zh-CN" dirty="0"/>
              <a:t>NameNode</a:t>
            </a:r>
            <a:r>
              <a:rPr lang="zh-CN" altLang="en-US" dirty="0"/>
              <a:t>合并</a:t>
            </a:r>
            <a:r>
              <a:rPr lang="en-US" altLang="zh-CN" dirty="0"/>
              <a:t>Fsimage</a:t>
            </a:r>
            <a:r>
              <a:rPr lang="zh-CN" altLang="en-US" dirty="0"/>
              <a:t>和</a:t>
            </a:r>
            <a:r>
              <a:rPr lang="en-US" altLang="zh-CN" dirty="0"/>
              <a:t>edits log</a:t>
            </a:r>
            <a:r>
              <a:rPr lang="zh-CN" altLang="en-US" dirty="0"/>
              <a:t>文件以还原当前文件系统名称空间。如果</a:t>
            </a:r>
            <a:r>
              <a:rPr lang="en-US" altLang="zh-CN" dirty="0"/>
              <a:t>edits log</a:t>
            </a:r>
            <a:r>
              <a:rPr lang="zh-CN" altLang="en-US" dirty="0"/>
              <a:t>过大不利于加载，</a:t>
            </a:r>
            <a:r>
              <a:rPr lang="en-US" altLang="zh-CN" b="1" dirty="0">
                <a:solidFill>
                  <a:srgbClr val="FF0000"/>
                </a:solidFill>
              </a:rPr>
              <a:t>Secondary NameNode</a:t>
            </a:r>
            <a:r>
              <a:rPr lang="zh-CN" altLang="en-US" b="1" dirty="0">
                <a:solidFill>
                  <a:srgbClr val="FF0000"/>
                </a:solidFill>
              </a:rPr>
              <a:t>就辅助</a:t>
            </a:r>
            <a:r>
              <a:rPr lang="en-US" altLang="zh-CN" b="1" dirty="0">
                <a:solidFill>
                  <a:srgbClr val="FF0000"/>
                </a:solidFill>
              </a:rPr>
              <a:t>NameNode</a:t>
            </a:r>
            <a:r>
              <a:rPr lang="zh-CN" altLang="en-US" b="1" dirty="0">
                <a:solidFill>
                  <a:srgbClr val="FF0000"/>
                </a:solidFill>
              </a:rPr>
              <a:t>从</a:t>
            </a:r>
            <a:r>
              <a:rPr lang="en-US" altLang="zh-CN" b="1" dirty="0">
                <a:solidFill>
                  <a:srgbClr val="FF0000"/>
                </a:solidFill>
              </a:rPr>
              <a:t>NameNode</a:t>
            </a:r>
            <a:r>
              <a:rPr lang="zh-CN" altLang="en-US" b="1" dirty="0">
                <a:solidFill>
                  <a:srgbClr val="FF0000"/>
                </a:solidFill>
              </a:rPr>
              <a:t>下载</a:t>
            </a:r>
            <a:r>
              <a:rPr lang="en-US" altLang="zh-CN" b="1" dirty="0">
                <a:solidFill>
                  <a:srgbClr val="FF0000"/>
                </a:solidFill>
              </a:rPr>
              <a:t>Fsimage</a:t>
            </a:r>
            <a:r>
              <a:rPr lang="zh-CN" altLang="en-US" b="1" dirty="0">
                <a:solidFill>
                  <a:srgbClr val="FF0000"/>
                </a:solidFill>
              </a:rPr>
              <a:t>文件和</a:t>
            </a:r>
            <a:r>
              <a:rPr lang="en-US" altLang="zh-CN" b="1" dirty="0">
                <a:solidFill>
                  <a:srgbClr val="FF0000"/>
                </a:solidFill>
              </a:rPr>
              <a:t>edits log</a:t>
            </a:r>
            <a:r>
              <a:rPr lang="zh-CN" altLang="en-US" b="1" dirty="0">
                <a:solidFill>
                  <a:srgbClr val="FF0000"/>
                </a:solidFill>
              </a:rPr>
              <a:t>文件进行合并</a:t>
            </a:r>
            <a:r>
              <a:rPr lang="zh-CN" altLang="en-US" dirty="0"/>
              <a:t>。</a:t>
            </a:r>
          </a:p>
          <a:p>
            <a:endParaRPr lang="zh-CN" altLang="en-US" dirty="0"/>
          </a:p>
        </p:txBody>
      </p:sp>
      <p:sp>
        <p:nvSpPr>
          <p:cNvPr id="5" name="标题 4"/>
          <p:cNvSpPr>
            <a:spLocks noGrp="1"/>
          </p:cNvSpPr>
          <p:nvPr>
            <p:ph type="title"/>
          </p:nvPr>
        </p:nvSpPr>
        <p:spPr/>
        <p:txBody>
          <a:bodyPr/>
          <a:lstStyle/>
          <a:p>
            <a:r>
              <a:rPr lang="en-US" altLang="zh-CN" dirty="0"/>
              <a:t>HDFS</a:t>
            </a:r>
            <a:r>
              <a:rPr lang="zh-CN" altLang="en-US" dirty="0"/>
              <a:t>集群角色</a:t>
            </a:r>
          </a:p>
        </p:txBody>
      </p:sp>
      <p:sp>
        <p:nvSpPr>
          <p:cNvPr id="6" name="文本占位符 5"/>
          <p:cNvSpPr>
            <a:spLocks noGrp="1"/>
          </p:cNvSpPr>
          <p:nvPr>
            <p:ph type="body" sz="quarter" idx="10"/>
          </p:nvPr>
        </p:nvSpPr>
        <p:spPr/>
        <p:txBody>
          <a:bodyPr/>
          <a:lstStyle/>
          <a:p>
            <a:r>
              <a:rPr lang="zh-CN" altLang="en-US" dirty="0"/>
              <a:t>主角色辅助角色：</a:t>
            </a:r>
            <a:r>
              <a:rPr lang="en-US" altLang="zh-CN" dirty="0"/>
              <a:t> secondarynamenode</a:t>
            </a:r>
            <a:endParaRPr lang="zh-CN" altLang="en-US" dirty="0"/>
          </a:p>
        </p:txBody>
      </p:sp>
      <p:pic>
        <p:nvPicPr>
          <p:cNvPr id="2050" name="Picture 2" descr="http://2.bp.blogspot.com/-Uk3tjoA5R80/Va-Pbwcv23I/AAAAAAAACzA/7VRXFL-igok/s1600/SecNo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714" y="3559127"/>
            <a:ext cx="5835065" cy="299558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75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 calcmode="lin" valueType="num">
                                      <p:cBhvr additive="base">
                                        <p:cTn id="12" dur="500" fill="hold"/>
                                        <p:tgtEl>
                                          <p:spTgt spid="2050"/>
                                        </p:tgtEl>
                                        <p:attrNameLst>
                                          <p:attrName>ppt_x</p:attrName>
                                        </p:attrNameLst>
                                      </p:cBhvr>
                                      <p:tavLst>
                                        <p:tav tm="0">
                                          <p:val>
                                            <p:strVal val="#ppt_x"/>
                                          </p:val>
                                        </p:tav>
                                        <p:tav tm="100000">
                                          <p:val>
                                            <p:strVal val="#ppt_x"/>
                                          </p:val>
                                        </p:tav>
                                      </p:tavLst>
                                    </p:anim>
                                    <p:anim calcmode="lin" valueType="num">
                                      <p:cBhvr additive="base">
                                        <p:cTn id="13"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881" y="1646133"/>
            <a:ext cx="10862554" cy="4219575"/>
          </a:xfrm>
        </p:spPr>
        <p:txBody>
          <a:bodyPr/>
          <a:lstStyle/>
          <a:p>
            <a:pPr lvl="0"/>
            <a:r>
              <a:rPr lang="en-US" altLang="zh-CN" dirty="0"/>
              <a:t>NameNode</a:t>
            </a:r>
            <a:r>
              <a:rPr lang="zh-CN" altLang="zh-CN" dirty="0"/>
              <a:t>仅</a:t>
            </a:r>
            <a:r>
              <a:rPr lang="zh-CN" altLang="zh-CN" dirty="0">
                <a:solidFill>
                  <a:srgbClr val="C00000"/>
                </a:solidFill>
              </a:rPr>
              <a:t>存储</a:t>
            </a:r>
            <a:r>
              <a:rPr lang="en-US" altLang="zh-CN" dirty="0">
                <a:solidFill>
                  <a:srgbClr val="C00000"/>
                </a:solidFill>
              </a:rPr>
              <a:t>HDFS</a:t>
            </a:r>
            <a:r>
              <a:rPr lang="zh-CN" altLang="zh-CN" dirty="0">
                <a:solidFill>
                  <a:srgbClr val="C00000"/>
                </a:solidFill>
              </a:rPr>
              <a:t>的元数据</a:t>
            </a:r>
            <a:r>
              <a:rPr lang="zh-CN" altLang="zh-CN" dirty="0"/>
              <a:t>：文件系统中所有文件的目录树，并跟踪整个集群中的文件</a:t>
            </a:r>
            <a:r>
              <a:rPr lang="zh-CN" altLang="en-US" dirty="0"/>
              <a:t>，</a:t>
            </a:r>
            <a:r>
              <a:rPr lang="zh-CN" altLang="zh-CN" dirty="0"/>
              <a:t>不存储实际数据。</a:t>
            </a:r>
          </a:p>
          <a:p>
            <a:pPr lvl="0"/>
            <a:r>
              <a:rPr lang="en-US" altLang="zh-CN" dirty="0"/>
              <a:t>NameNode</a:t>
            </a:r>
            <a:r>
              <a:rPr lang="zh-CN" altLang="zh-CN" dirty="0"/>
              <a:t>知道</a:t>
            </a:r>
            <a:r>
              <a:rPr lang="en-US" altLang="zh-CN" dirty="0"/>
              <a:t>HDFS</a:t>
            </a:r>
            <a:r>
              <a:rPr lang="zh-CN" altLang="zh-CN" dirty="0"/>
              <a:t>中任何</a:t>
            </a:r>
            <a:r>
              <a:rPr lang="zh-CN" altLang="zh-CN" dirty="0">
                <a:solidFill>
                  <a:srgbClr val="C00000"/>
                </a:solidFill>
              </a:rPr>
              <a:t>给定文件的块列表及其位置</a:t>
            </a:r>
            <a:r>
              <a:rPr lang="zh-CN" altLang="zh-CN" dirty="0"/>
              <a:t>。使用此信息</a:t>
            </a:r>
            <a:r>
              <a:rPr lang="en-US" altLang="zh-CN" dirty="0"/>
              <a:t>NameNode</a:t>
            </a:r>
            <a:r>
              <a:rPr lang="zh-CN" altLang="zh-CN" dirty="0"/>
              <a:t>知道如何从块中构建文件。</a:t>
            </a:r>
          </a:p>
          <a:p>
            <a:pPr lvl="0"/>
            <a:r>
              <a:rPr lang="en-US" altLang="zh-CN" dirty="0"/>
              <a:t>NameNode</a:t>
            </a:r>
            <a:r>
              <a:rPr lang="zh-CN" altLang="zh-CN" dirty="0">
                <a:solidFill>
                  <a:srgbClr val="92D050"/>
                </a:solidFill>
              </a:rPr>
              <a:t>不持久化存储每个文件中各个块所在的</a:t>
            </a:r>
            <a:r>
              <a:rPr lang="en-US" altLang="zh-CN" dirty="0">
                <a:solidFill>
                  <a:srgbClr val="92D050"/>
                </a:solidFill>
              </a:rPr>
              <a:t>datanode</a:t>
            </a:r>
            <a:r>
              <a:rPr lang="zh-CN" altLang="zh-CN" dirty="0">
                <a:solidFill>
                  <a:srgbClr val="92D050"/>
                </a:solidFill>
              </a:rPr>
              <a:t>的位置信息</a:t>
            </a:r>
            <a:r>
              <a:rPr lang="zh-CN" altLang="zh-CN" dirty="0"/>
              <a:t>，这些信息会在系统启动时从</a:t>
            </a:r>
            <a:r>
              <a:rPr lang="en-US" altLang="zh-CN" dirty="0"/>
              <a:t>DataNode</a:t>
            </a:r>
            <a:r>
              <a:rPr lang="zh-CN" altLang="zh-CN" dirty="0"/>
              <a:t>重建</a:t>
            </a:r>
            <a:r>
              <a:rPr lang="zh-CN" altLang="en-US" dirty="0"/>
              <a:t>。</a:t>
            </a:r>
            <a:endParaRPr lang="zh-CN" altLang="zh-CN" dirty="0"/>
          </a:p>
          <a:p>
            <a:pPr lvl="0"/>
            <a:r>
              <a:rPr lang="en-US" altLang="zh-CN" dirty="0"/>
              <a:t>NameNode</a:t>
            </a:r>
            <a:r>
              <a:rPr lang="zh-CN" altLang="zh-CN" dirty="0"/>
              <a:t>是</a:t>
            </a:r>
            <a:r>
              <a:rPr lang="en-US" altLang="zh-CN" dirty="0"/>
              <a:t>Hadoop</a:t>
            </a:r>
            <a:r>
              <a:rPr lang="zh-CN" altLang="zh-CN" dirty="0"/>
              <a:t>集群中的</a:t>
            </a:r>
            <a:r>
              <a:rPr lang="zh-CN" altLang="zh-CN" dirty="0">
                <a:solidFill>
                  <a:srgbClr val="C00000"/>
                </a:solidFill>
              </a:rPr>
              <a:t>单点故障</a:t>
            </a:r>
            <a:r>
              <a:rPr lang="zh-CN" altLang="zh-CN" dirty="0"/>
              <a:t>。</a:t>
            </a:r>
          </a:p>
          <a:p>
            <a:pPr lvl="0"/>
            <a:r>
              <a:rPr lang="en-US" altLang="zh-CN" dirty="0"/>
              <a:t>NameNode</a:t>
            </a:r>
            <a:r>
              <a:rPr lang="zh-CN" altLang="zh-CN" dirty="0"/>
              <a:t>所在机器通常会配置有</a:t>
            </a:r>
            <a:r>
              <a:rPr lang="zh-CN" altLang="zh-CN" dirty="0">
                <a:solidFill>
                  <a:srgbClr val="C00000"/>
                </a:solidFill>
              </a:rPr>
              <a:t>大量内存（</a:t>
            </a:r>
            <a:r>
              <a:rPr lang="en-US" altLang="zh-CN" dirty="0">
                <a:solidFill>
                  <a:srgbClr val="C00000"/>
                </a:solidFill>
              </a:rPr>
              <a:t>RAM</a:t>
            </a:r>
            <a:r>
              <a:rPr lang="zh-CN" altLang="zh-CN" dirty="0">
                <a:solidFill>
                  <a:srgbClr val="C00000"/>
                </a:solidFill>
              </a:rPr>
              <a:t>）</a:t>
            </a:r>
            <a:r>
              <a:rPr lang="zh-CN" altLang="zh-CN" dirty="0"/>
              <a:t>。</a:t>
            </a:r>
          </a:p>
        </p:txBody>
      </p:sp>
      <p:sp>
        <p:nvSpPr>
          <p:cNvPr id="3" name="标题 2"/>
          <p:cNvSpPr>
            <a:spLocks noGrp="1"/>
          </p:cNvSpPr>
          <p:nvPr>
            <p:ph type="title"/>
          </p:nvPr>
        </p:nvSpPr>
        <p:spPr/>
        <p:txBody>
          <a:bodyPr/>
          <a:lstStyle/>
          <a:p>
            <a:r>
              <a:rPr lang="en-US" altLang="zh-CN" dirty="0"/>
              <a:t>HDFS</a:t>
            </a:r>
            <a:r>
              <a:rPr lang="zh-CN" altLang="en-US" dirty="0"/>
              <a:t>集群角色</a:t>
            </a:r>
          </a:p>
        </p:txBody>
      </p:sp>
      <p:sp>
        <p:nvSpPr>
          <p:cNvPr id="5" name="文本占位符 4"/>
          <p:cNvSpPr>
            <a:spLocks noGrp="1"/>
          </p:cNvSpPr>
          <p:nvPr>
            <p:ph type="body" sz="quarter" idx="10"/>
          </p:nvPr>
        </p:nvSpPr>
        <p:spPr/>
        <p:txBody>
          <a:bodyPr/>
          <a:lstStyle/>
          <a:p>
            <a:r>
              <a:rPr lang="en-US" altLang="zh-CN" dirty="0"/>
              <a:t>namenode</a:t>
            </a:r>
            <a:r>
              <a:rPr lang="zh-CN" altLang="en-US" dirty="0"/>
              <a:t>职责</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8376" y="4032556"/>
            <a:ext cx="5383674" cy="2430131"/>
          </a:xfrm>
          <a:prstGeom prst="rect">
            <a:avLst/>
          </a:prstGeom>
        </p:spPr>
      </p:pic>
    </p:spTree>
    <p:extLst>
      <p:ext uri="{BB962C8B-B14F-4D97-AF65-F5344CB8AC3E}">
        <p14:creationId xmlns:p14="http://schemas.microsoft.com/office/powerpoint/2010/main" val="29504371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DataNode</a:t>
            </a:r>
            <a:r>
              <a:rPr lang="zh-CN" altLang="en-US" dirty="0"/>
              <a:t>负责</a:t>
            </a:r>
            <a:r>
              <a:rPr lang="zh-CN" altLang="en-US" dirty="0">
                <a:solidFill>
                  <a:srgbClr val="C00000"/>
                </a:solidFill>
              </a:rPr>
              <a:t>最终数据块</a:t>
            </a:r>
            <a:r>
              <a:rPr lang="en-US" altLang="zh-CN" dirty="0">
                <a:solidFill>
                  <a:srgbClr val="C00000"/>
                </a:solidFill>
              </a:rPr>
              <a:t>block</a:t>
            </a:r>
            <a:r>
              <a:rPr lang="zh-CN" altLang="en-US" dirty="0">
                <a:solidFill>
                  <a:srgbClr val="C00000"/>
                </a:solidFill>
              </a:rPr>
              <a:t>的存储</a:t>
            </a:r>
            <a:r>
              <a:rPr lang="zh-CN" altLang="en-US" dirty="0"/>
              <a:t>。是集群的</a:t>
            </a:r>
            <a:r>
              <a:rPr lang="zh-CN" altLang="en-US" dirty="0">
                <a:solidFill>
                  <a:srgbClr val="C00000"/>
                </a:solidFill>
              </a:rPr>
              <a:t>从角色</a:t>
            </a:r>
            <a:r>
              <a:rPr lang="zh-CN" altLang="en-US" dirty="0"/>
              <a:t>，也称为</a:t>
            </a:r>
            <a:r>
              <a:rPr lang="en-US" altLang="zh-CN" dirty="0"/>
              <a:t>Slave</a:t>
            </a:r>
            <a:r>
              <a:rPr lang="zh-CN" altLang="en-US" dirty="0"/>
              <a:t>。</a:t>
            </a:r>
          </a:p>
          <a:p>
            <a:r>
              <a:rPr lang="en-US" altLang="zh-CN" dirty="0"/>
              <a:t>DataNode</a:t>
            </a:r>
            <a:r>
              <a:rPr lang="zh-CN" altLang="en-US" dirty="0"/>
              <a:t>启动时，会将自己</a:t>
            </a:r>
            <a:r>
              <a:rPr lang="zh-CN" altLang="en-US" dirty="0">
                <a:solidFill>
                  <a:srgbClr val="C00000"/>
                </a:solidFill>
              </a:rPr>
              <a:t>注册</a:t>
            </a:r>
            <a:r>
              <a:rPr lang="zh-CN" altLang="en-US" dirty="0"/>
              <a:t>到</a:t>
            </a:r>
            <a:r>
              <a:rPr lang="en-US" altLang="zh-CN" dirty="0"/>
              <a:t>NameNode</a:t>
            </a:r>
            <a:r>
              <a:rPr lang="zh-CN" altLang="en-US" dirty="0"/>
              <a:t>并</a:t>
            </a:r>
            <a:r>
              <a:rPr lang="zh-CN" altLang="en-US" dirty="0">
                <a:solidFill>
                  <a:srgbClr val="C00000"/>
                </a:solidFill>
              </a:rPr>
              <a:t>汇报</a:t>
            </a:r>
            <a:r>
              <a:rPr lang="zh-CN" altLang="en-US" dirty="0"/>
              <a:t>自己负责持有的块列表。</a:t>
            </a:r>
          </a:p>
          <a:p>
            <a:r>
              <a:rPr lang="zh-CN" altLang="en-US" dirty="0"/>
              <a:t>当某个</a:t>
            </a:r>
            <a:r>
              <a:rPr lang="en-US" altLang="zh-CN" dirty="0"/>
              <a:t>DataNode</a:t>
            </a:r>
            <a:r>
              <a:rPr lang="zh-CN" altLang="en-US" dirty="0"/>
              <a:t>关闭时，不会影响数据的可用性。</a:t>
            </a:r>
            <a:r>
              <a:rPr lang="en-US" altLang="zh-CN" dirty="0"/>
              <a:t> NameNode</a:t>
            </a:r>
            <a:r>
              <a:rPr lang="zh-CN" altLang="en-US" dirty="0"/>
              <a:t>将安排由其他</a:t>
            </a:r>
            <a:r>
              <a:rPr lang="en-US" altLang="zh-CN" dirty="0"/>
              <a:t>DataNode</a:t>
            </a:r>
            <a:r>
              <a:rPr lang="zh-CN" altLang="en-US" dirty="0"/>
              <a:t>管理的块进行副本复制。</a:t>
            </a:r>
          </a:p>
          <a:p>
            <a:r>
              <a:rPr lang="en-US" altLang="zh-CN" dirty="0"/>
              <a:t>DataNode</a:t>
            </a:r>
            <a:r>
              <a:rPr lang="zh-CN" altLang="en-US" dirty="0"/>
              <a:t>所在机器通常配置有大量的</a:t>
            </a:r>
            <a:r>
              <a:rPr lang="zh-CN" altLang="en-US" dirty="0">
                <a:solidFill>
                  <a:srgbClr val="C00000"/>
                </a:solidFill>
              </a:rPr>
              <a:t>硬盘</a:t>
            </a:r>
            <a:r>
              <a:rPr lang="zh-CN" altLang="en-US" dirty="0"/>
              <a:t>空间，因为实际数据存储在</a:t>
            </a:r>
            <a:r>
              <a:rPr lang="en-US" altLang="zh-CN" dirty="0"/>
              <a:t>DataNode</a:t>
            </a:r>
            <a:r>
              <a:rPr lang="zh-CN" altLang="en-US" dirty="0"/>
              <a:t>中。</a:t>
            </a:r>
          </a:p>
          <a:p>
            <a:endParaRPr lang="zh-CN" altLang="en-US" dirty="0"/>
          </a:p>
        </p:txBody>
      </p:sp>
      <p:sp>
        <p:nvSpPr>
          <p:cNvPr id="3" name="标题 2"/>
          <p:cNvSpPr>
            <a:spLocks noGrp="1"/>
          </p:cNvSpPr>
          <p:nvPr>
            <p:ph type="title"/>
          </p:nvPr>
        </p:nvSpPr>
        <p:spPr/>
        <p:txBody>
          <a:bodyPr/>
          <a:lstStyle/>
          <a:p>
            <a:r>
              <a:rPr lang="en-US" altLang="zh-CN" dirty="0"/>
              <a:t>HDFS</a:t>
            </a:r>
            <a:r>
              <a:rPr lang="zh-CN" altLang="en-US" dirty="0"/>
              <a:t>集群角色</a:t>
            </a:r>
          </a:p>
        </p:txBody>
      </p:sp>
      <p:sp>
        <p:nvSpPr>
          <p:cNvPr id="5" name="文本占位符 4"/>
          <p:cNvSpPr>
            <a:spLocks noGrp="1"/>
          </p:cNvSpPr>
          <p:nvPr>
            <p:ph type="body" sz="quarter" idx="10"/>
          </p:nvPr>
        </p:nvSpPr>
        <p:spPr/>
        <p:txBody>
          <a:bodyPr/>
          <a:lstStyle/>
          <a:p>
            <a:r>
              <a:rPr lang="en-US" altLang="zh-CN" dirty="0"/>
              <a:t>datanode</a:t>
            </a:r>
            <a:r>
              <a:rPr lang="zh-CN" altLang="en-US" dirty="0"/>
              <a:t>职责</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0201" y="3480317"/>
            <a:ext cx="5170955" cy="3107060"/>
          </a:xfrm>
          <a:prstGeom prst="rect">
            <a:avLst/>
          </a:prstGeom>
        </p:spPr>
      </p:pic>
    </p:spTree>
    <p:extLst>
      <p:ext uri="{BB962C8B-B14F-4D97-AF65-F5344CB8AC3E}">
        <p14:creationId xmlns:p14="http://schemas.microsoft.com/office/powerpoint/2010/main" val="15697059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altLang="zh-CN" dirty="0"/>
              <a:t>namenode</a:t>
            </a:r>
            <a:r>
              <a:rPr lang="zh-CN" altLang="en-US" dirty="0"/>
              <a:t>、</a:t>
            </a:r>
            <a:r>
              <a:rPr lang="en-US" altLang="zh-CN" dirty="0"/>
              <a:t>datanode</a:t>
            </a:r>
            <a:r>
              <a:rPr lang="zh-CN" altLang="en-US" dirty="0"/>
              <a:t>职责</a:t>
            </a:r>
            <a:endParaRPr lang="en-US" altLang="zh-CN" dirty="0"/>
          </a:p>
          <a:p>
            <a:r>
              <a:rPr lang="en-US" altLang="zh-CN" dirty="0">
                <a:solidFill>
                  <a:srgbClr val="C00000"/>
                </a:solidFill>
              </a:rPr>
              <a:t>HDFS</a:t>
            </a:r>
            <a:r>
              <a:rPr lang="zh-CN" altLang="en-US" dirty="0">
                <a:solidFill>
                  <a:srgbClr val="C00000"/>
                </a:solidFill>
              </a:rPr>
              <a:t>写数据流程（上传文件）</a:t>
            </a:r>
            <a:endParaRPr lang="en-US" altLang="zh-CN" dirty="0">
              <a:solidFill>
                <a:srgbClr val="C00000"/>
              </a:solidFill>
            </a:endParaRPr>
          </a:p>
          <a:p>
            <a:r>
              <a:rPr lang="en-US" altLang="zh-CN" dirty="0"/>
              <a:t>HDFS</a:t>
            </a:r>
            <a:r>
              <a:rPr lang="zh-CN" altLang="en-US" dirty="0"/>
              <a:t>读数据流程（下载文件）</a:t>
            </a:r>
            <a:endParaRPr lang="en-US" altLang="zh-CN" dirty="0"/>
          </a:p>
          <a:p>
            <a:r>
              <a:rPr lang="en-US" altLang="zh-CN" dirty="0"/>
              <a:t>namenode</a:t>
            </a:r>
            <a:r>
              <a:rPr lang="zh-CN" altLang="en-US" dirty="0"/>
              <a:t>、</a:t>
            </a:r>
            <a:r>
              <a:rPr lang="en-US" altLang="zh-CN" dirty="0"/>
              <a:t>datanode</a:t>
            </a:r>
            <a:r>
              <a:rPr lang="zh-CN" altLang="en-US" dirty="0"/>
              <a:t>之间的通信</a:t>
            </a:r>
          </a:p>
        </p:txBody>
      </p:sp>
    </p:spTree>
    <p:extLst>
      <p:ext uri="{BB962C8B-B14F-4D97-AF65-F5344CB8AC3E}">
        <p14:creationId xmlns:p14="http://schemas.microsoft.com/office/powerpoint/2010/main" val="8271294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HDFS</a:t>
            </a:r>
            <a:r>
              <a:rPr lang="zh-CN" altLang="en-US" dirty="0"/>
              <a:t>写数据流程</a:t>
            </a:r>
          </a:p>
        </p:txBody>
      </p:sp>
      <p:sp>
        <p:nvSpPr>
          <p:cNvPr id="5" name="文本占位符 4"/>
          <p:cNvSpPr>
            <a:spLocks noGrp="1"/>
          </p:cNvSpPr>
          <p:nvPr>
            <p:ph type="body" sz="quarter" idx="10"/>
          </p:nvPr>
        </p:nvSpPr>
        <p:spPr/>
        <p:txBody>
          <a:bodyPr/>
          <a:lstStyle/>
          <a:p>
            <a:r>
              <a:rPr lang="zh-CN" altLang="en-US" dirty="0"/>
              <a:t>完整流程图</a:t>
            </a:r>
          </a:p>
        </p:txBody>
      </p:sp>
      <p:pic>
        <p:nvPicPr>
          <p:cNvPr id="3" name="图片 2"/>
          <p:cNvPicPr>
            <a:picLocks noChangeAspect="1"/>
          </p:cNvPicPr>
          <p:nvPr/>
        </p:nvPicPr>
        <p:blipFill>
          <a:blip r:embed="rId2"/>
          <a:stretch>
            <a:fillRect/>
          </a:stretch>
        </p:blipFill>
        <p:spPr>
          <a:xfrm>
            <a:off x="2505899" y="1914371"/>
            <a:ext cx="6569009" cy="3543607"/>
          </a:xfrm>
          <a:prstGeom prst="rect">
            <a:avLst/>
          </a:prstGeom>
          <a:ln>
            <a:solidFill>
              <a:schemeClr val="accent1"/>
            </a:solidFill>
          </a:ln>
        </p:spPr>
      </p:pic>
    </p:spTree>
    <p:extLst>
      <p:ext uri="{BB962C8B-B14F-4D97-AF65-F5344CB8AC3E}">
        <p14:creationId xmlns:p14="http://schemas.microsoft.com/office/powerpoint/2010/main" val="21025678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solidFill>
                  <a:srgbClr val="C00000"/>
                </a:solidFill>
              </a:rPr>
              <a:t>Pipeline</a:t>
            </a:r>
            <a:r>
              <a:rPr lang="zh-CN" altLang="en-US" dirty="0"/>
              <a:t>，中文翻译为管道。这是</a:t>
            </a:r>
            <a:r>
              <a:rPr lang="en-US" altLang="zh-CN" dirty="0"/>
              <a:t>HDFS</a:t>
            </a:r>
            <a:r>
              <a:rPr lang="zh-CN" altLang="en-US" dirty="0"/>
              <a:t>在上传文件写数据过程中采用的一种数据传输方式。</a:t>
            </a:r>
            <a:endParaRPr lang="en-US" altLang="zh-CN" dirty="0"/>
          </a:p>
          <a:p>
            <a:r>
              <a:rPr lang="zh-CN" altLang="en-US" dirty="0"/>
              <a:t>客户端将数据块写入第一个数据节点，第一个数据节点保存数据之后再将块复制到第二个数据节点，后者保存后将其复制到第三个数据节点。</a:t>
            </a:r>
          </a:p>
          <a:p>
            <a:pPr marL="0" indent="0">
              <a:buNone/>
            </a:pPr>
            <a:endParaRPr lang="zh-CN" altLang="en-US" dirty="0"/>
          </a:p>
        </p:txBody>
      </p:sp>
      <p:sp>
        <p:nvSpPr>
          <p:cNvPr id="2" name="标题 1"/>
          <p:cNvSpPr>
            <a:spLocks noGrp="1"/>
          </p:cNvSpPr>
          <p:nvPr>
            <p:ph type="title"/>
          </p:nvPr>
        </p:nvSpPr>
        <p:spPr/>
        <p:txBody>
          <a:bodyPr/>
          <a:lstStyle/>
          <a:p>
            <a:r>
              <a:rPr lang="en-US" altLang="zh-CN" dirty="0"/>
              <a:t>HDFS</a:t>
            </a:r>
            <a:r>
              <a:rPr lang="zh-CN" altLang="en-US" dirty="0"/>
              <a:t>写数据流程</a:t>
            </a:r>
          </a:p>
        </p:txBody>
      </p:sp>
      <p:sp>
        <p:nvSpPr>
          <p:cNvPr id="5" name="文本占位符 4"/>
          <p:cNvSpPr>
            <a:spLocks noGrp="1"/>
          </p:cNvSpPr>
          <p:nvPr>
            <p:ph type="body" sz="quarter" idx="10"/>
          </p:nvPr>
        </p:nvSpPr>
        <p:spPr/>
        <p:txBody>
          <a:bodyPr/>
          <a:lstStyle/>
          <a:p>
            <a:r>
              <a:rPr lang="zh-CN" altLang="en-US" dirty="0"/>
              <a:t>核心概念</a:t>
            </a:r>
            <a:r>
              <a:rPr lang="en-US" altLang="zh-CN" dirty="0"/>
              <a:t>--Pipeline</a:t>
            </a:r>
            <a:r>
              <a:rPr lang="zh-CN" altLang="en-US" dirty="0"/>
              <a:t>管道</a:t>
            </a:r>
          </a:p>
        </p:txBody>
      </p:sp>
      <p:sp>
        <p:nvSpPr>
          <p:cNvPr id="6" name="流程图: 可选过程 5"/>
          <p:cNvSpPr/>
          <p:nvPr/>
        </p:nvSpPr>
        <p:spPr>
          <a:xfrm>
            <a:off x="2687604" y="5046798"/>
            <a:ext cx="972355" cy="547352"/>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 name="流程图: 磁盘 7"/>
          <p:cNvSpPr/>
          <p:nvPr/>
        </p:nvSpPr>
        <p:spPr>
          <a:xfrm>
            <a:off x="4825497" y="4586378"/>
            <a:ext cx="933718" cy="1468192"/>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9" name="流程图: 磁盘 8"/>
          <p:cNvSpPr/>
          <p:nvPr/>
        </p:nvSpPr>
        <p:spPr>
          <a:xfrm>
            <a:off x="6921990" y="4586378"/>
            <a:ext cx="933718" cy="1468192"/>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0" name="流程图: 磁盘 9"/>
          <p:cNvSpPr/>
          <p:nvPr/>
        </p:nvSpPr>
        <p:spPr>
          <a:xfrm>
            <a:off x="8750420" y="4616708"/>
            <a:ext cx="933718" cy="1468192"/>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1" name="右箭头 10"/>
          <p:cNvSpPr/>
          <p:nvPr/>
        </p:nvSpPr>
        <p:spPr>
          <a:xfrm>
            <a:off x="3864639" y="5142286"/>
            <a:ext cx="753414" cy="14810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2" name="右箭头 11"/>
          <p:cNvSpPr/>
          <p:nvPr/>
        </p:nvSpPr>
        <p:spPr>
          <a:xfrm>
            <a:off x="5996024" y="5142286"/>
            <a:ext cx="608824" cy="14810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3" name="右箭头 12"/>
          <p:cNvSpPr/>
          <p:nvPr/>
        </p:nvSpPr>
        <p:spPr>
          <a:xfrm>
            <a:off x="8064804" y="5124097"/>
            <a:ext cx="476519" cy="14810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7" name="文本框 16"/>
          <p:cNvSpPr txBox="1"/>
          <p:nvPr/>
        </p:nvSpPr>
        <p:spPr>
          <a:xfrm>
            <a:off x="2539297" y="5194905"/>
            <a:ext cx="1268968" cy="369332"/>
          </a:xfrm>
          <a:prstGeom prst="rect">
            <a:avLst/>
          </a:prstGeom>
          <a:noFill/>
        </p:spPr>
        <p:txBody>
          <a:bodyPr wrap="square" rtlCol="0">
            <a:spAutoFit/>
          </a:bodyPr>
          <a:lstStyle/>
          <a:p>
            <a:r>
              <a:rPr lang="en-US" altLang="zh-CN" dirty="0"/>
              <a:t>HDFS Client</a:t>
            </a:r>
            <a:endParaRPr lang="zh-CN" altLang="en-US" dirty="0"/>
          </a:p>
        </p:txBody>
      </p:sp>
      <p:sp>
        <p:nvSpPr>
          <p:cNvPr id="18" name="文本框 17"/>
          <p:cNvSpPr txBox="1"/>
          <p:nvPr/>
        </p:nvSpPr>
        <p:spPr>
          <a:xfrm>
            <a:off x="4987237" y="4316351"/>
            <a:ext cx="828323" cy="369332"/>
          </a:xfrm>
          <a:prstGeom prst="rect">
            <a:avLst/>
          </a:prstGeom>
          <a:noFill/>
        </p:spPr>
        <p:txBody>
          <a:bodyPr wrap="square" rtlCol="0">
            <a:spAutoFit/>
          </a:bodyPr>
          <a:lstStyle/>
          <a:p>
            <a:r>
              <a:rPr lang="en-US" altLang="zh-CN" dirty="0"/>
              <a:t>DN1</a:t>
            </a:r>
            <a:endParaRPr lang="zh-CN" altLang="en-US" dirty="0"/>
          </a:p>
        </p:txBody>
      </p:sp>
      <p:sp>
        <p:nvSpPr>
          <p:cNvPr id="19" name="文本框 18"/>
          <p:cNvSpPr txBox="1"/>
          <p:nvPr/>
        </p:nvSpPr>
        <p:spPr>
          <a:xfrm>
            <a:off x="7093009" y="4283218"/>
            <a:ext cx="648025" cy="369332"/>
          </a:xfrm>
          <a:prstGeom prst="rect">
            <a:avLst/>
          </a:prstGeom>
          <a:noFill/>
        </p:spPr>
        <p:txBody>
          <a:bodyPr wrap="square" rtlCol="0">
            <a:spAutoFit/>
          </a:bodyPr>
          <a:lstStyle/>
          <a:p>
            <a:r>
              <a:rPr lang="en-US" altLang="zh-CN" dirty="0"/>
              <a:t>DN2</a:t>
            </a:r>
            <a:endParaRPr lang="zh-CN" altLang="en-US" dirty="0"/>
          </a:p>
        </p:txBody>
      </p:sp>
      <p:sp>
        <p:nvSpPr>
          <p:cNvPr id="20" name="文本框 19"/>
          <p:cNvSpPr txBox="1"/>
          <p:nvPr/>
        </p:nvSpPr>
        <p:spPr>
          <a:xfrm>
            <a:off x="8911999" y="4302254"/>
            <a:ext cx="605323" cy="369332"/>
          </a:xfrm>
          <a:prstGeom prst="rect">
            <a:avLst/>
          </a:prstGeom>
          <a:noFill/>
        </p:spPr>
        <p:txBody>
          <a:bodyPr wrap="square" rtlCol="0">
            <a:spAutoFit/>
          </a:bodyPr>
          <a:lstStyle/>
          <a:p>
            <a:r>
              <a:rPr lang="en-US" altLang="zh-CN" dirty="0"/>
              <a:t>DN3</a:t>
            </a:r>
            <a:endParaRPr lang="zh-CN" altLang="en-US" dirty="0"/>
          </a:p>
        </p:txBody>
      </p:sp>
      <p:sp>
        <p:nvSpPr>
          <p:cNvPr id="21" name="文本框 20"/>
          <p:cNvSpPr txBox="1"/>
          <p:nvPr/>
        </p:nvSpPr>
        <p:spPr>
          <a:xfrm>
            <a:off x="3808265" y="4817692"/>
            <a:ext cx="760144" cy="303160"/>
          </a:xfrm>
          <a:prstGeom prst="rect">
            <a:avLst/>
          </a:prstGeom>
          <a:noFill/>
        </p:spPr>
        <p:txBody>
          <a:bodyPr wrap="none" rtlCol="0">
            <a:spAutoFit/>
          </a:bodyPr>
          <a:lstStyle/>
          <a:p>
            <a:r>
              <a:rPr lang="en-US" altLang="zh-CN" dirty="0"/>
              <a:t>pipeline</a:t>
            </a:r>
            <a:endParaRPr lang="zh-CN" altLang="en-US" dirty="0"/>
          </a:p>
        </p:txBody>
      </p:sp>
      <p:sp>
        <p:nvSpPr>
          <p:cNvPr id="22" name="文本框 21"/>
          <p:cNvSpPr txBox="1"/>
          <p:nvPr/>
        </p:nvSpPr>
        <p:spPr>
          <a:xfrm>
            <a:off x="5867267" y="4819744"/>
            <a:ext cx="760144" cy="303160"/>
          </a:xfrm>
          <a:prstGeom prst="rect">
            <a:avLst/>
          </a:prstGeom>
          <a:noFill/>
        </p:spPr>
        <p:txBody>
          <a:bodyPr wrap="none" rtlCol="0">
            <a:spAutoFit/>
          </a:bodyPr>
          <a:lstStyle/>
          <a:p>
            <a:r>
              <a:rPr lang="en-US" altLang="zh-CN" dirty="0"/>
              <a:t>pipeline</a:t>
            </a:r>
            <a:endParaRPr lang="zh-CN" altLang="en-US" dirty="0"/>
          </a:p>
        </p:txBody>
      </p:sp>
      <p:sp>
        <p:nvSpPr>
          <p:cNvPr id="23" name="文本框 22"/>
          <p:cNvSpPr txBox="1"/>
          <p:nvPr/>
        </p:nvSpPr>
        <p:spPr>
          <a:xfrm>
            <a:off x="7885728" y="4783655"/>
            <a:ext cx="760144" cy="303160"/>
          </a:xfrm>
          <a:prstGeom prst="rect">
            <a:avLst/>
          </a:prstGeom>
          <a:noFill/>
        </p:spPr>
        <p:txBody>
          <a:bodyPr wrap="none" rtlCol="0">
            <a:spAutoFit/>
          </a:bodyPr>
          <a:lstStyle/>
          <a:p>
            <a:r>
              <a:rPr lang="en-US" altLang="zh-CN" dirty="0"/>
              <a:t>pipeline</a:t>
            </a:r>
            <a:endParaRPr lang="zh-CN" altLang="en-US" dirty="0"/>
          </a:p>
        </p:txBody>
      </p:sp>
      <p:sp>
        <p:nvSpPr>
          <p:cNvPr id="4" name="文本框 3">
            <a:extLst>
              <a:ext uri="{FF2B5EF4-FFF2-40B4-BE49-F238E27FC236}">
                <a16:creationId xmlns:a16="http://schemas.microsoft.com/office/drawing/2014/main" id="{837C42C9-5041-1CE3-D0C9-1564D7F03EE3}"/>
              </a:ext>
            </a:extLst>
          </p:cNvPr>
          <p:cNvSpPr txBox="1"/>
          <p:nvPr/>
        </p:nvSpPr>
        <p:spPr>
          <a:xfrm>
            <a:off x="3930103" y="2846146"/>
            <a:ext cx="2339102" cy="307777"/>
          </a:xfrm>
          <a:prstGeom prst="rect">
            <a:avLst/>
          </a:prstGeom>
          <a:noFill/>
        </p:spPr>
        <p:txBody>
          <a:bodyPr wrap="none" rtlCol="0">
            <a:spAutoFit/>
          </a:bodyPr>
          <a:lstStyle/>
          <a:p>
            <a:pPr fontAlgn="auto">
              <a:spcBef>
                <a:spcPts val="0"/>
              </a:spcBef>
              <a:spcAft>
                <a:spcPts val="0"/>
              </a:spcAft>
            </a:pPr>
            <a:r>
              <a:rPr lang="zh-CN" altLang="en-US" sz="1400" dirty="0">
                <a:solidFill>
                  <a:schemeClr val="tx1">
                    <a:lumMod val="65000"/>
                    <a:lumOff val="35000"/>
                  </a:schemeClr>
                </a:solidFill>
                <a:latin typeface="+mn-lt"/>
                <a:ea typeface="+mn-ea"/>
              </a:rPr>
              <a:t>并不是客户端分别上传三份</a:t>
            </a:r>
          </a:p>
        </p:txBody>
      </p:sp>
      <p:pic>
        <p:nvPicPr>
          <p:cNvPr id="14" name="图片 13">
            <a:extLst>
              <a:ext uri="{FF2B5EF4-FFF2-40B4-BE49-F238E27FC236}">
                <a16:creationId xmlns:a16="http://schemas.microsoft.com/office/drawing/2014/main" id="{F4348A73-3AE4-3898-376F-DB9F83EC4B2B}"/>
              </a:ext>
            </a:extLst>
          </p:cNvPr>
          <p:cNvPicPr>
            <a:picLocks noChangeAspect="1"/>
          </p:cNvPicPr>
          <p:nvPr/>
        </p:nvPicPr>
        <p:blipFill>
          <a:blip r:embed="rId2"/>
          <a:stretch>
            <a:fillRect/>
          </a:stretch>
        </p:blipFill>
        <p:spPr>
          <a:xfrm>
            <a:off x="7224365" y="2664644"/>
            <a:ext cx="3835403" cy="1359269"/>
          </a:xfrm>
          <a:prstGeom prst="rect">
            <a:avLst/>
          </a:prstGeom>
        </p:spPr>
      </p:pic>
    </p:spTree>
    <p:extLst>
      <p:ext uri="{BB962C8B-B14F-4D97-AF65-F5344CB8AC3E}">
        <p14:creationId xmlns:p14="http://schemas.microsoft.com/office/powerpoint/2010/main" val="322288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1000"/>
                                        <p:tgtEl>
                                          <p:spTgt spid="6"/>
                                        </p:tgtEl>
                                      </p:cBhvr>
                                    </p:animEffect>
                                    <p:anim calcmode="lin" valueType="num">
                                      <p:cBhvr>
                                        <p:cTn id="54" dur="1000" fill="hold"/>
                                        <p:tgtEl>
                                          <p:spTgt spid="6"/>
                                        </p:tgtEl>
                                        <p:attrNameLst>
                                          <p:attrName>ppt_x</p:attrName>
                                        </p:attrNameLst>
                                      </p:cBhvr>
                                      <p:tavLst>
                                        <p:tav tm="0">
                                          <p:val>
                                            <p:strVal val="#ppt_x"/>
                                          </p:val>
                                        </p:tav>
                                        <p:tav tm="100000">
                                          <p:val>
                                            <p:strVal val="#ppt_x"/>
                                          </p:val>
                                        </p:tav>
                                      </p:tavLst>
                                    </p:anim>
                                    <p:anim calcmode="lin" valueType="num">
                                      <p:cBhvr>
                                        <p:cTn id="55" dur="1000" fill="hold"/>
                                        <p:tgtEl>
                                          <p:spTgt spid="6"/>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1000"/>
                                        <p:tgtEl>
                                          <p:spTgt spid="17"/>
                                        </p:tgtEl>
                                      </p:cBhvr>
                                    </p:animEffect>
                                    <p:anim calcmode="lin" valueType="num">
                                      <p:cBhvr>
                                        <p:cTn id="59" dur="1000" fill="hold"/>
                                        <p:tgtEl>
                                          <p:spTgt spid="17"/>
                                        </p:tgtEl>
                                        <p:attrNameLst>
                                          <p:attrName>ppt_x</p:attrName>
                                        </p:attrNameLst>
                                      </p:cBhvr>
                                      <p:tavLst>
                                        <p:tav tm="0">
                                          <p:val>
                                            <p:strVal val="#ppt_x"/>
                                          </p:val>
                                        </p:tav>
                                        <p:tav tm="100000">
                                          <p:val>
                                            <p:strVal val="#ppt_x"/>
                                          </p:val>
                                        </p:tav>
                                      </p:tavLst>
                                    </p:anim>
                                    <p:anim calcmode="lin" valueType="num">
                                      <p:cBhvr>
                                        <p:cTn id="6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1000"/>
                                        <p:tgtEl>
                                          <p:spTgt spid="21"/>
                                        </p:tgtEl>
                                      </p:cBhvr>
                                    </p:animEffect>
                                    <p:anim calcmode="lin" valueType="num">
                                      <p:cBhvr>
                                        <p:cTn id="66" dur="1000" fill="hold"/>
                                        <p:tgtEl>
                                          <p:spTgt spid="21"/>
                                        </p:tgtEl>
                                        <p:attrNameLst>
                                          <p:attrName>ppt_x</p:attrName>
                                        </p:attrNameLst>
                                      </p:cBhvr>
                                      <p:tavLst>
                                        <p:tav tm="0">
                                          <p:val>
                                            <p:strVal val="#ppt_x"/>
                                          </p:val>
                                        </p:tav>
                                        <p:tav tm="100000">
                                          <p:val>
                                            <p:strVal val="#ppt_x"/>
                                          </p:val>
                                        </p:tav>
                                      </p:tavLst>
                                    </p:anim>
                                    <p:anim calcmode="lin" valueType="num">
                                      <p:cBhvr>
                                        <p:cTn id="67" dur="1000" fill="hold"/>
                                        <p:tgtEl>
                                          <p:spTgt spid="21"/>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1000"/>
                                        <p:tgtEl>
                                          <p:spTgt spid="11"/>
                                        </p:tgtEl>
                                      </p:cBhvr>
                                    </p:animEffect>
                                    <p:anim calcmode="lin" valueType="num">
                                      <p:cBhvr>
                                        <p:cTn id="71" dur="1000" fill="hold"/>
                                        <p:tgtEl>
                                          <p:spTgt spid="11"/>
                                        </p:tgtEl>
                                        <p:attrNameLst>
                                          <p:attrName>ppt_x</p:attrName>
                                        </p:attrNameLst>
                                      </p:cBhvr>
                                      <p:tavLst>
                                        <p:tav tm="0">
                                          <p:val>
                                            <p:strVal val="#ppt_x"/>
                                          </p:val>
                                        </p:tav>
                                        <p:tav tm="100000">
                                          <p:val>
                                            <p:strVal val="#ppt_x"/>
                                          </p:val>
                                        </p:tav>
                                      </p:tavLst>
                                    </p:anim>
                                    <p:anim calcmode="lin" valueType="num">
                                      <p:cBhvr>
                                        <p:cTn id="7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1000"/>
                                        <p:tgtEl>
                                          <p:spTgt spid="12"/>
                                        </p:tgtEl>
                                      </p:cBhvr>
                                    </p:animEffect>
                                    <p:anim calcmode="lin" valueType="num">
                                      <p:cBhvr>
                                        <p:cTn id="78" dur="1000" fill="hold"/>
                                        <p:tgtEl>
                                          <p:spTgt spid="12"/>
                                        </p:tgtEl>
                                        <p:attrNameLst>
                                          <p:attrName>ppt_x</p:attrName>
                                        </p:attrNameLst>
                                      </p:cBhvr>
                                      <p:tavLst>
                                        <p:tav tm="0">
                                          <p:val>
                                            <p:strVal val="#ppt_x"/>
                                          </p:val>
                                        </p:tav>
                                        <p:tav tm="100000">
                                          <p:val>
                                            <p:strVal val="#ppt_x"/>
                                          </p:val>
                                        </p:tav>
                                      </p:tavLst>
                                    </p:anim>
                                    <p:anim calcmode="lin" valueType="num">
                                      <p:cBhvr>
                                        <p:cTn id="79" dur="1000" fill="hold"/>
                                        <p:tgtEl>
                                          <p:spTgt spid="12"/>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1000"/>
                                        <p:tgtEl>
                                          <p:spTgt spid="22"/>
                                        </p:tgtEl>
                                      </p:cBhvr>
                                    </p:animEffect>
                                    <p:anim calcmode="lin" valueType="num">
                                      <p:cBhvr>
                                        <p:cTn id="83" dur="1000" fill="hold"/>
                                        <p:tgtEl>
                                          <p:spTgt spid="22"/>
                                        </p:tgtEl>
                                        <p:attrNameLst>
                                          <p:attrName>ppt_x</p:attrName>
                                        </p:attrNameLst>
                                      </p:cBhvr>
                                      <p:tavLst>
                                        <p:tav tm="0">
                                          <p:val>
                                            <p:strVal val="#ppt_x"/>
                                          </p:val>
                                        </p:tav>
                                        <p:tav tm="100000">
                                          <p:val>
                                            <p:strVal val="#ppt_x"/>
                                          </p:val>
                                        </p:tav>
                                      </p:tavLst>
                                    </p:anim>
                                    <p:anim calcmode="lin" valueType="num">
                                      <p:cBhvr>
                                        <p:cTn id="8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13"/>
                                        </p:tgtEl>
                                        <p:attrNameLst>
                                          <p:attrName>style.visibility</p:attrName>
                                        </p:attrNameLst>
                                      </p:cBhvr>
                                      <p:to>
                                        <p:strVal val="visible"/>
                                      </p:to>
                                    </p:set>
                                    <p:animEffect transition="in" filter="fade">
                                      <p:cBhvr>
                                        <p:cTn id="89" dur="1000"/>
                                        <p:tgtEl>
                                          <p:spTgt spid="13"/>
                                        </p:tgtEl>
                                      </p:cBhvr>
                                    </p:animEffect>
                                    <p:anim calcmode="lin" valueType="num">
                                      <p:cBhvr>
                                        <p:cTn id="90" dur="1000" fill="hold"/>
                                        <p:tgtEl>
                                          <p:spTgt spid="13"/>
                                        </p:tgtEl>
                                        <p:attrNameLst>
                                          <p:attrName>ppt_x</p:attrName>
                                        </p:attrNameLst>
                                      </p:cBhvr>
                                      <p:tavLst>
                                        <p:tav tm="0">
                                          <p:val>
                                            <p:strVal val="#ppt_x"/>
                                          </p:val>
                                        </p:tav>
                                        <p:tav tm="100000">
                                          <p:val>
                                            <p:strVal val="#ppt_x"/>
                                          </p:val>
                                        </p:tav>
                                      </p:tavLst>
                                    </p:anim>
                                    <p:anim calcmode="lin" valueType="num">
                                      <p:cBhvr>
                                        <p:cTn id="91" dur="1000" fill="hold"/>
                                        <p:tgtEl>
                                          <p:spTgt spid="13"/>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23"/>
                                        </p:tgtEl>
                                        <p:attrNameLst>
                                          <p:attrName>style.visibility</p:attrName>
                                        </p:attrNameLst>
                                      </p:cBhvr>
                                      <p:to>
                                        <p:strVal val="visible"/>
                                      </p:to>
                                    </p:set>
                                    <p:animEffect transition="in" filter="fade">
                                      <p:cBhvr>
                                        <p:cTn id="94" dur="1000"/>
                                        <p:tgtEl>
                                          <p:spTgt spid="23"/>
                                        </p:tgtEl>
                                      </p:cBhvr>
                                    </p:animEffect>
                                    <p:anim calcmode="lin" valueType="num">
                                      <p:cBhvr>
                                        <p:cTn id="95" dur="1000" fill="hold"/>
                                        <p:tgtEl>
                                          <p:spTgt spid="23"/>
                                        </p:tgtEl>
                                        <p:attrNameLst>
                                          <p:attrName>ppt_x</p:attrName>
                                        </p:attrNameLst>
                                      </p:cBhvr>
                                      <p:tavLst>
                                        <p:tav tm="0">
                                          <p:val>
                                            <p:strVal val="#ppt_x"/>
                                          </p:val>
                                        </p:tav>
                                        <p:tav tm="100000">
                                          <p:val>
                                            <p:strVal val="#ppt_x"/>
                                          </p:val>
                                        </p:tav>
                                      </p:tavLst>
                                    </p:anim>
                                    <p:anim calcmode="lin" valueType="num">
                                      <p:cBhvr>
                                        <p:cTn id="9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P spid="17" grpId="0"/>
      <p:bldP spid="18" grpId="0"/>
      <p:bldP spid="19" grpId="0"/>
      <p:bldP spid="20" grpId="0"/>
      <p:bldP spid="21" grpId="0"/>
      <p:bldP spid="22" grpId="0"/>
      <p:bldP spid="2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为什么</a:t>
            </a:r>
            <a:r>
              <a:rPr lang="en-US" altLang="zh-CN" dirty="0"/>
              <a:t>datanode</a:t>
            </a:r>
            <a:r>
              <a:rPr lang="zh-CN" altLang="en-US" dirty="0"/>
              <a:t>之间采用</a:t>
            </a:r>
            <a:r>
              <a:rPr lang="en-US" altLang="zh-CN" dirty="0"/>
              <a:t>pipeline</a:t>
            </a:r>
            <a:r>
              <a:rPr lang="zh-CN" altLang="en-US" dirty="0"/>
              <a:t>线性传输，而不是一次给三个</a:t>
            </a:r>
            <a:r>
              <a:rPr lang="en-US" altLang="zh-CN" dirty="0"/>
              <a:t>datanode</a:t>
            </a:r>
            <a:r>
              <a:rPr lang="zh-CN" altLang="en-US" dirty="0"/>
              <a:t>拓扑式传输呢？</a:t>
            </a:r>
            <a:endParaRPr lang="en-US" altLang="zh-CN" dirty="0"/>
          </a:p>
          <a:p>
            <a:r>
              <a:rPr lang="zh-CN" altLang="en-US" dirty="0"/>
              <a:t>因为数据以管道的方式，</a:t>
            </a:r>
            <a:r>
              <a:rPr lang="zh-CN" altLang="en-US" dirty="0">
                <a:solidFill>
                  <a:srgbClr val="FF0000"/>
                </a:solidFill>
              </a:rPr>
              <a:t>顺序的沿着一个方向传输，这样能够充分利用每个机器的带宽，避免网络瓶颈和高延迟时的连接，最小化推送所有数据的延时</a:t>
            </a:r>
            <a:r>
              <a:rPr lang="zh-CN" altLang="en-US" dirty="0"/>
              <a:t>。</a:t>
            </a:r>
            <a:endParaRPr lang="en-US" altLang="zh-CN" dirty="0"/>
          </a:p>
          <a:p>
            <a:r>
              <a:rPr lang="zh-CN" altLang="en-US" dirty="0"/>
              <a:t>在线性推送模式下，每台机器所有的出口宽带都用于以最快的速度传输数据，而不是在多个接受者之间分配宽带。</a:t>
            </a:r>
          </a:p>
          <a:p>
            <a:pPr marL="0" indent="0">
              <a:buNone/>
            </a:pPr>
            <a:endParaRPr lang="zh-CN" altLang="en-US" dirty="0"/>
          </a:p>
        </p:txBody>
      </p:sp>
      <p:sp>
        <p:nvSpPr>
          <p:cNvPr id="2" name="标题 1"/>
          <p:cNvSpPr>
            <a:spLocks noGrp="1"/>
          </p:cNvSpPr>
          <p:nvPr>
            <p:ph type="title"/>
          </p:nvPr>
        </p:nvSpPr>
        <p:spPr/>
        <p:txBody>
          <a:bodyPr/>
          <a:lstStyle/>
          <a:p>
            <a:r>
              <a:rPr lang="en-US" altLang="zh-CN" dirty="0"/>
              <a:t>HDFS</a:t>
            </a:r>
            <a:r>
              <a:rPr lang="zh-CN" altLang="en-US" dirty="0"/>
              <a:t>写数据流程</a:t>
            </a:r>
          </a:p>
        </p:txBody>
      </p:sp>
      <p:sp>
        <p:nvSpPr>
          <p:cNvPr id="5" name="文本占位符 4"/>
          <p:cNvSpPr>
            <a:spLocks noGrp="1"/>
          </p:cNvSpPr>
          <p:nvPr>
            <p:ph type="body" sz="quarter" idx="10"/>
          </p:nvPr>
        </p:nvSpPr>
        <p:spPr/>
        <p:txBody>
          <a:bodyPr/>
          <a:lstStyle/>
          <a:p>
            <a:r>
              <a:rPr lang="zh-CN" altLang="en-US" dirty="0"/>
              <a:t>核心概念</a:t>
            </a:r>
            <a:r>
              <a:rPr lang="en-US" altLang="zh-CN" dirty="0"/>
              <a:t>--Pipeline</a:t>
            </a:r>
            <a:r>
              <a:rPr lang="zh-CN" altLang="en-US" dirty="0"/>
              <a:t>管道</a:t>
            </a:r>
          </a:p>
        </p:txBody>
      </p:sp>
      <p:sp>
        <p:nvSpPr>
          <p:cNvPr id="6" name="流程图: 可选过程 5"/>
          <p:cNvSpPr/>
          <p:nvPr/>
        </p:nvSpPr>
        <p:spPr>
          <a:xfrm>
            <a:off x="2687604" y="5046798"/>
            <a:ext cx="972355" cy="547352"/>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 name="流程图: 磁盘 7"/>
          <p:cNvSpPr/>
          <p:nvPr/>
        </p:nvSpPr>
        <p:spPr>
          <a:xfrm>
            <a:off x="4825497" y="4586378"/>
            <a:ext cx="933718" cy="1468192"/>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9" name="流程图: 磁盘 8"/>
          <p:cNvSpPr/>
          <p:nvPr/>
        </p:nvSpPr>
        <p:spPr>
          <a:xfrm>
            <a:off x="6921990" y="4586378"/>
            <a:ext cx="933718" cy="1468192"/>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0" name="流程图: 磁盘 9"/>
          <p:cNvSpPr/>
          <p:nvPr/>
        </p:nvSpPr>
        <p:spPr>
          <a:xfrm>
            <a:off x="8750420" y="4616708"/>
            <a:ext cx="933718" cy="1468192"/>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1" name="右箭头 10"/>
          <p:cNvSpPr/>
          <p:nvPr/>
        </p:nvSpPr>
        <p:spPr>
          <a:xfrm>
            <a:off x="3864639" y="5142286"/>
            <a:ext cx="753414" cy="14810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2" name="右箭头 11"/>
          <p:cNvSpPr/>
          <p:nvPr/>
        </p:nvSpPr>
        <p:spPr>
          <a:xfrm>
            <a:off x="5996024" y="5142286"/>
            <a:ext cx="608824" cy="14810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3" name="右箭头 12"/>
          <p:cNvSpPr/>
          <p:nvPr/>
        </p:nvSpPr>
        <p:spPr>
          <a:xfrm>
            <a:off x="8064804" y="5124097"/>
            <a:ext cx="476519" cy="14810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7" name="文本框 16"/>
          <p:cNvSpPr txBox="1"/>
          <p:nvPr/>
        </p:nvSpPr>
        <p:spPr>
          <a:xfrm>
            <a:off x="2539297" y="5194905"/>
            <a:ext cx="1268968" cy="369332"/>
          </a:xfrm>
          <a:prstGeom prst="rect">
            <a:avLst/>
          </a:prstGeom>
          <a:noFill/>
        </p:spPr>
        <p:txBody>
          <a:bodyPr wrap="square" rtlCol="0">
            <a:spAutoFit/>
          </a:bodyPr>
          <a:lstStyle/>
          <a:p>
            <a:r>
              <a:rPr lang="en-US" altLang="zh-CN" dirty="0"/>
              <a:t>HDFS Client</a:t>
            </a:r>
            <a:endParaRPr lang="zh-CN" altLang="en-US" dirty="0"/>
          </a:p>
        </p:txBody>
      </p:sp>
      <p:sp>
        <p:nvSpPr>
          <p:cNvPr id="18" name="文本框 17"/>
          <p:cNvSpPr txBox="1"/>
          <p:nvPr/>
        </p:nvSpPr>
        <p:spPr>
          <a:xfrm>
            <a:off x="4987237" y="4316351"/>
            <a:ext cx="828323" cy="369332"/>
          </a:xfrm>
          <a:prstGeom prst="rect">
            <a:avLst/>
          </a:prstGeom>
          <a:noFill/>
        </p:spPr>
        <p:txBody>
          <a:bodyPr wrap="square" rtlCol="0">
            <a:spAutoFit/>
          </a:bodyPr>
          <a:lstStyle/>
          <a:p>
            <a:r>
              <a:rPr lang="en-US" altLang="zh-CN" dirty="0"/>
              <a:t>DN1</a:t>
            </a:r>
            <a:endParaRPr lang="zh-CN" altLang="en-US" dirty="0"/>
          </a:p>
        </p:txBody>
      </p:sp>
      <p:sp>
        <p:nvSpPr>
          <p:cNvPr id="19" name="文本框 18"/>
          <p:cNvSpPr txBox="1"/>
          <p:nvPr/>
        </p:nvSpPr>
        <p:spPr>
          <a:xfrm>
            <a:off x="7093009" y="4283218"/>
            <a:ext cx="648025" cy="369332"/>
          </a:xfrm>
          <a:prstGeom prst="rect">
            <a:avLst/>
          </a:prstGeom>
          <a:noFill/>
        </p:spPr>
        <p:txBody>
          <a:bodyPr wrap="square" rtlCol="0">
            <a:spAutoFit/>
          </a:bodyPr>
          <a:lstStyle/>
          <a:p>
            <a:r>
              <a:rPr lang="en-US" altLang="zh-CN" dirty="0"/>
              <a:t>DN2</a:t>
            </a:r>
            <a:endParaRPr lang="zh-CN" altLang="en-US" dirty="0"/>
          </a:p>
        </p:txBody>
      </p:sp>
      <p:sp>
        <p:nvSpPr>
          <p:cNvPr id="20" name="文本框 19"/>
          <p:cNvSpPr txBox="1"/>
          <p:nvPr/>
        </p:nvSpPr>
        <p:spPr>
          <a:xfrm>
            <a:off x="8911999" y="4302254"/>
            <a:ext cx="605323" cy="369332"/>
          </a:xfrm>
          <a:prstGeom prst="rect">
            <a:avLst/>
          </a:prstGeom>
          <a:noFill/>
        </p:spPr>
        <p:txBody>
          <a:bodyPr wrap="square" rtlCol="0">
            <a:spAutoFit/>
          </a:bodyPr>
          <a:lstStyle/>
          <a:p>
            <a:r>
              <a:rPr lang="en-US" altLang="zh-CN" dirty="0"/>
              <a:t>DN3</a:t>
            </a:r>
            <a:endParaRPr lang="zh-CN" altLang="en-US" dirty="0"/>
          </a:p>
        </p:txBody>
      </p:sp>
      <p:sp>
        <p:nvSpPr>
          <p:cNvPr id="21" name="文本框 20"/>
          <p:cNvSpPr txBox="1"/>
          <p:nvPr/>
        </p:nvSpPr>
        <p:spPr>
          <a:xfrm>
            <a:off x="3808265" y="4817692"/>
            <a:ext cx="760144" cy="303160"/>
          </a:xfrm>
          <a:prstGeom prst="rect">
            <a:avLst/>
          </a:prstGeom>
          <a:noFill/>
        </p:spPr>
        <p:txBody>
          <a:bodyPr wrap="none" rtlCol="0">
            <a:spAutoFit/>
          </a:bodyPr>
          <a:lstStyle/>
          <a:p>
            <a:r>
              <a:rPr lang="en-US" altLang="zh-CN" dirty="0"/>
              <a:t>pipeline</a:t>
            </a:r>
            <a:endParaRPr lang="zh-CN" altLang="en-US" dirty="0"/>
          </a:p>
        </p:txBody>
      </p:sp>
      <p:sp>
        <p:nvSpPr>
          <p:cNvPr id="22" name="文本框 21"/>
          <p:cNvSpPr txBox="1"/>
          <p:nvPr/>
        </p:nvSpPr>
        <p:spPr>
          <a:xfrm>
            <a:off x="5867267" y="4819744"/>
            <a:ext cx="760144" cy="303160"/>
          </a:xfrm>
          <a:prstGeom prst="rect">
            <a:avLst/>
          </a:prstGeom>
          <a:noFill/>
        </p:spPr>
        <p:txBody>
          <a:bodyPr wrap="none" rtlCol="0">
            <a:spAutoFit/>
          </a:bodyPr>
          <a:lstStyle/>
          <a:p>
            <a:r>
              <a:rPr lang="en-US" altLang="zh-CN" dirty="0"/>
              <a:t>pipeline</a:t>
            </a:r>
            <a:endParaRPr lang="zh-CN" altLang="en-US" dirty="0"/>
          </a:p>
        </p:txBody>
      </p:sp>
      <p:sp>
        <p:nvSpPr>
          <p:cNvPr id="23" name="文本框 22"/>
          <p:cNvSpPr txBox="1"/>
          <p:nvPr/>
        </p:nvSpPr>
        <p:spPr>
          <a:xfrm>
            <a:off x="7885728" y="4783655"/>
            <a:ext cx="760144" cy="303160"/>
          </a:xfrm>
          <a:prstGeom prst="rect">
            <a:avLst/>
          </a:prstGeom>
          <a:noFill/>
        </p:spPr>
        <p:txBody>
          <a:bodyPr wrap="none" rtlCol="0">
            <a:spAutoFit/>
          </a:bodyPr>
          <a:lstStyle/>
          <a:p>
            <a:r>
              <a:rPr lang="en-US" altLang="zh-CN" dirty="0"/>
              <a:t>pipeline</a:t>
            </a:r>
            <a:endParaRPr lang="zh-CN" altLang="en-US" dirty="0"/>
          </a:p>
        </p:txBody>
      </p:sp>
    </p:spTree>
    <p:extLst>
      <p:ext uri="{BB962C8B-B14F-4D97-AF65-F5344CB8AC3E}">
        <p14:creationId xmlns:p14="http://schemas.microsoft.com/office/powerpoint/2010/main" val="115790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1"/>
          </p:nvPr>
        </p:nvSpPr>
        <p:spPr/>
        <p:txBody>
          <a:bodyPr/>
          <a:lstStyle/>
          <a:p>
            <a:r>
              <a:rPr lang="zh-CN" altLang="en-US" b="1" dirty="0"/>
              <a:t>文件名</a:t>
            </a:r>
            <a:endParaRPr lang="en-US" altLang="zh-CN" b="1" dirty="0"/>
          </a:p>
          <a:p>
            <a:pPr marL="0" indent="0">
              <a:buNone/>
            </a:pPr>
            <a:r>
              <a:rPr lang="en-US" altLang="zh-CN" dirty="0"/>
              <a:t>windows</a:t>
            </a:r>
            <a:r>
              <a:rPr lang="zh-CN" altLang="en-US" dirty="0"/>
              <a:t>操作系统中文件名由文件主名和扩展名组成，之间以一个小圆点隔开；</a:t>
            </a:r>
            <a:endParaRPr lang="en-US" altLang="zh-CN" dirty="0"/>
          </a:p>
          <a:p>
            <a:pPr marL="0" indent="0">
              <a:buNone/>
            </a:pPr>
            <a:r>
              <a:rPr lang="zh-CN" altLang="en-US" dirty="0"/>
              <a:t>文件名可用于用于定位存储位置、区分不同文件，计算机实行按名存取的操作方式。</a:t>
            </a:r>
          </a:p>
          <a:p>
            <a:r>
              <a:rPr lang="zh-CN" altLang="en-US" b="1" dirty="0"/>
              <a:t>元数据</a:t>
            </a:r>
            <a:endParaRPr lang="en-US" altLang="zh-CN" b="1" dirty="0"/>
          </a:p>
          <a:p>
            <a:pPr marL="0" indent="0">
              <a:buNone/>
            </a:pPr>
            <a:r>
              <a:rPr lang="zh-CN" altLang="en-US" dirty="0"/>
              <a:t>元数据（</a:t>
            </a:r>
            <a:r>
              <a:rPr lang="en-US" altLang="zh-CN" dirty="0"/>
              <a:t>metadata</a:t>
            </a:r>
            <a:r>
              <a:rPr lang="zh-CN" altLang="en-US" dirty="0"/>
              <a:t>）又称之为解释性数据，</a:t>
            </a:r>
            <a:r>
              <a:rPr lang="zh-CN" altLang="en-US" b="1" dirty="0"/>
              <a:t>记录数据的数据</a:t>
            </a:r>
            <a:r>
              <a:rPr lang="zh-CN" altLang="en-US" dirty="0"/>
              <a:t>；</a:t>
            </a:r>
            <a:endParaRPr lang="en-US" altLang="zh-CN" dirty="0"/>
          </a:p>
          <a:p>
            <a:pPr marL="0" indent="0">
              <a:buNone/>
            </a:pPr>
            <a:r>
              <a:rPr lang="zh-CN" altLang="en-US" dirty="0">
                <a:solidFill>
                  <a:srgbClr val="C00000"/>
                </a:solidFill>
              </a:rPr>
              <a:t>文件系统元数据</a:t>
            </a:r>
            <a:r>
              <a:rPr lang="zh-CN" altLang="en-US" dirty="0"/>
              <a:t>一般指</a:t>
            </a:r>
            <a:r>
              <a:rPr lang="zh-CN" altLang="en-US" dirty="0">
                <a:solidFill>
                  <a:srgbClr val="92D050"/>
                </a:solidFill>
              </a:rPr>
              <a:t>文件大小、最后修改时间、底层存储位置、属性、所属用户、权限等信息。</a:t>
            </a:r>
            <a:endParaRPr lang="en-US" altLang="zh-CN" dirty="0">
              <a:solidFill>
                <a:srgbClr val="92D050"/>
              </a:solidFill>
            </a:endParaRPr>
          </a:p>
          <a:p>
            <a:pPr marL="0" indent="0">
              <a:buNone/>
            </a:pPr>
            <a:endParaRPr lang="zh-CN" altLang="en-US" dirty="0"/>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lang="zh-CN" altLang="en-US" dirty="0"/>
              <a:t>文件系统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zh-CN" altLang="en-US" dirty="0"/>
              <a:t>重要概念</a:t>
            </a:r>
          </a:p>
        </p:txBody>
      </p:sp>
      <p:pic>
        <p:nvPicPr>
          <p:cNvPr id="2" name="图片 1"/>
          <p:cNvPicPr>
            <a:picLocks noChangeAspect="1"/>
          </p:cNvPicPr>
          <p:nvPr/>
        </p:nvPicPr>
        <p:blipFill>
          <a:blip r:embed="rId2"/>
          <a:stretch>
            <a:fillRect/>
          </a:stretch>
        </p:blipFill>
        <p:spPr>
          <a:xfrm>
            <a:off x="9481901" y="3986746"/>
            <a:ext cx="2491929" cy="2485772"/>
          </a:xfrm>
          <a:prstGeom prst="rect">
            <a:avLst/>
          </a:prstGeom>
          <a:ln>
            <a:solidFill>
              <a:schemeClr val="accent1"/>
            </a:solidFill>
          </a:ln>
        </p:spPr>
      </p:pic>
    </p:spTree>
    <p:extLst>
      <p:ext uri="{BB962C8B-B14F-4D97-AF65-F5344CB8AC3E}">
        <p14:creationId xmlns:p14="http://schemas.microsoft.com/office/powerpoint/2010/main" val="2271853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ACK (Acknowledge character</a:t>
            </a:r>
            <a:r>
              <a:rPr lang="zh-CN" altLang="en-US" dirty="0"/>
              <a:t>）即是确认字符，在数据通信中，接收方发给发送方的一种传输类控制字符。表示发来的数据已确认接收无误。</a:t>
            </a:r>
            <a:endParaRPr lang="en-US" altLang="zh-CN" dirty="0"/>
          </a:p>
          <a:p>
            <a:r>
              <a:rPr lang="zh-CN" altLang="en-US" dirty="0"/>
              <a:t>在</a:t>
            </a:r>
            <a:r>
              <a:rPr lang="en-US" altLang="zh-CN" dirty="0"/>
              <a:t>HDFS pipeline</a:t>
            </a:r>
            <a:r>
              <a:rPr lang="zh-CN" altLang="en-US" dirty="0"/>
              <a:t>管道传输数据的过程中，传输的反方向会进行</a:t>
            </a:r>
            <a:r>
              <a:rPr lang="en-US" altLang="zh-CN" dirty="0"/>
              <a:t>ACK</a:t>
            </a:r>
            <a:r>
              <a:rPr lang="zh-CN" altLang="en-US" dirty="0"/>
              <a:t>校验，确保数据传输安全。</a:t>
            </a:r>
          </a:p>
        </p:txBody>
      </p:sp>
      <p:sp>
        <p:nvSpPr>
          <p:cNvPr id="2" name="标题 1"/>
          <p:cNvSpPr>
            <a:spLocks noGrp="1"/>
          </p:cNvSpPr>
          <p:nvPr>
            <p:ph type="title"/>
          </p:nvPr>
        </p:nvSpPr>
        <p:spPr/>
        <p:txBody>
          <a:bodyPr/>
          <a:lstStyle/>
          <a:p>
            <a:r>
              <a:rPr lang="en-US" altLang="zh-CN" dirty="0"/>
              <a:t>HDFS</a:t>
            </a:r>
            <a:r>
              <a:rPr lang="zh-CN" altLang="en-US" dirty="0"/>
              <a:t>写数据流程</a:t>
            </a:r>
          </a:p>
        </p:txBody>
      </p:sp>
      <p:sp>
        <p:nvSpPr>
          <p:cNvPr id="5" name="文本占位符 4"/>
          <p:cNvSpPr>
            <a:spLocks noGrp="1"/>
          </p:cNvSpPr>
          <p:nvPr>
            <p:ph type="body" sz="quarter" idx="10"/>
          </p:nvPr>
        </p:nvSpPr>
        <p:spPr/>
        <p:txBody>
          <a:bodyPr/>
          <a:lstStyle/>
          <a:p>
            <a:r>
              <a:rPr lang="zh-CN" altLang="en-US" dirty="0"/>
              <a:t>核心概念</a:t>
            </a:r>
            <a:r>
              <a:rPr lang="en-US" altLang="zh-CN" dirty="0"/>
              <a:t>--ACK</a:t>
            </a:r>
            <a:r>
              <a:rPr lang="zh-CN" altLang="en-US" dirty="0"/>
              <a:t>应答响应</a:t>
            </a:r>
          </a:p>
        </p:txBody>
      </p:sp>
      <p:sp>
        <p:nvSpPr>
          <p:cNvPr id="26" name="流程图: 可选过程 25"/>
          <p:cNvSpPr/>
          <p:nvPr/>
        </p:nvSpPr>
        <p:spPr>
          <a:xfrm>
            <a:off x="2216824" y="4123345"/>
            <a:ext cx="972355" cy="547352"/>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7" name="流程图: 磁盘 26"/>
          <p:cNvSpPr/>
          <p:nvPr/>
        </p:nvSpPr>
        <p:spPr>
          <a:xfrm>
            <a:off x="4354717" y="3662925"/>
            <a:ext cx="933718" cy="1468192"/>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8" name="流程图: 磁盘 27"/>
          <p:cNvSpPr/>
          <p:nvPr/>
        </p:nvSpPr>
        <p:spPr>
          <a:xfrm>
            <a:off x="6451210" y="3662925"/>
            <a:ext cx="933718" cy="1468192"/>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9" name="流程图: 磁盘 28"/>
          <p:cNvSpPr/>
          <p:nvPr/>
        </p:nvSpPr>
        <p:spPr>
          <a:xfrm>
            <a:off x="8279640" y="3693255"/>
            <a:ext cx="933718" cy="1468192"/>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0" name="右箭头 29"/>
          <p:cNvSpPr/>
          <p:nvPr/>
        </p:nvSpPr>
        <p:spPr>
          <a:xfrm>
            <a:off x="3393859" y="4218833"/>
            <a:ext cx="753414" cy="14810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3" name="文本框 32"/>
          <p:cNvSpPr txBox="1"/>
          <p:nvPr/>
        </p:nvSpPr>
        <p:spPr>
          <a:xfrm>
            <a:off x="2068517" y="4271452"/>
            <a:ext cx="1268968" cy="369332"/>
          </a:xfrm>
          <a:prstGeom prst="rect">
            <a:avLst/>
          </a:prstGeom>
          <a:noFill/>
        </p:spPr>
        <p:txBody>
          <a:bodyPr wrap="square" rtlCol="0">
            <a:spAutoFit/>
          </a:bodyPr>
          <a:lstStyle/>
          <a:p>
            <a:r>
              <a:rPr lang="en-US" altLang="zh-CN" dirty="0"/>
              <a:t>HDFS Client</a:t>
            </a:r>
            <a:endParaRPr lang="zh-CN" altLang="en-US" dirty="0"/>
          </a:p>
        </p:txBody>
      </p:sp>
      <p:sp>
        <p:nvSpPr>
          <p:cNvPr id="34" name="文本框 33"/>
          <p:cNvSpPr txBox="1"/>
          <p:nvPr/>
        </p:nvSpPr>
        <p:spPr>
          <a:xfrm>
            <a:off x="4516457" y="3392898"/>
            <a:ext cx="828323" cy="369332"/>
          </a:xfrm>
          <a:prstGeom prst="rect">
            <a:avLst/>
          </a:prstGeom>
          <a:noFill/>
        </p:spPr>
        <p:txBody>
          <a:bodyPr wrap="square" rtlCol="0">
            <a:spAutoFit/>
          </a:bodyPr>
          <a:lstStyle/>
          <a:p>
            <a:r>
              <a:rPr lang="en-US" altLang="zh-CN" dirty="0"/>
              <a:t>DN1</a:t>
            </a:r>
            <a:endParaRPr lang="zh-CN" altLang="en-US" dirty="0"/>
          </a:p>
        </p:txBody>
      </p:sp>
      <p:sp>
        <p:nvSpPr>
          <p:cNvPr id="35" name="文本框 34"/>
          <p:cNvSpPr txBox="1"/>
          <p:nvPr/>
        </p:nvSpPr>
        <p:spPr>
          <a:xfrm>
            <a:off x="6622229" y="3359765"/>
            <a:ext cx="648025" cy="369332"/>
          </a:xfrm>
          <a:prstGeom prst="rect">
            <a:avLst/>
          </a:prstGeom>
          <a:noFill/>
        </p:spPr>
        <p:txBody>
          <a:bodyPr wrap="square" rtlCol="0">
            <a:spAutoFit/>
          </a:bodyPr>
          <a:lstStyle/>
          <a:p>
            <a:r>
              <a:rPr lang="en-US" altLang="zh-CN" dirty="0"/>
              <a:t>DN2</a:t>
            </a:r>
            <a:endParaRPr lang="zh-CN" altLang="en-US" dirty="0"/>
          </a:p>
        </p:txBody>
      </p:sp>
      <p:sp>
        <p:nvSpPr>
          <p:cNvPr id="36" name="文本框 35"/>
          <p:cNvSpPr txBox="1"/>
          <p:nvPr/>
        </p:nvSpPr>
        <p:spPr>
          <a:xfrm>
            <a:off x="8441219" y="3378801"/>
            <a:ext cx="605323" cy="369332"/>
          </a:xfrm>
          <a:prstGeom prst="rect">
            <a:avLst/>
          </a:prstGeom>
          <a:noFill/>
        </p:spPr>
        <p:txBody>
          <a:bodyPr wrap="square" rtlCol="0">
            <a:spAutoFit/>
          </a:bodyPr>
          <a:lstStyle/>
          <a:p>
            <a:r>
              <a:rPr lang="en-US" altLang="zh-CN" dirty="0"/>
              <a:t>DN3</a:t>
            </a:r>
            <a:endParaRPr lang="zh-CN" altLang="en-US" dirty="0"/>
          </a:p>
        </p:txBody>
      </p:sp>
      <p:sp>
        <p:nvSpPr>
          <p:cNvPr id="37" name="文本框 36"/>
          <p:cNvSpPr txBox="1"/>
          <p:nvPr/>
        </p:nvSpPr>
        <p:spPr>
          <a:xfrm>
            <a:off x="3337485" y="3894239"/>
            <a:ext cx="760144" cy="303160"/>
          </a:xfrm>
          <a:prstGeom prst="rect">
            <a:avLst/>
          </a:prstGeom>
          <a:noFill/>
        </p:spPr>
        <p:txBody>
          <a:bodyPr wrap="none" rtlCol="0">
            <a:spAutoFit/>
          </a:bodyPr>
          <a:lstStyle/>
          <a:p>
            <a:r>
              <a:rPr lang="en-US" altLang="zh-CN" dirty="0"/>
              <a:t>pipeline</a:t>
            </a:r>
            <a:endParaRPr lang="zh-CN" altLang="en-US" dirty="0"/>
          </a:p>
        </p:txBody>
      </p:sp>
      <p:sp>
        <p:nvSpPr>
          <p:cNvPr id="38" name="文本框 37"/>
          <p:cNvSpPr txBox="1"/>
          <p:nvPr/>
        </p:nvSpPr>
        <p:spPr>
          <a:xfrm>
            <a:off x="5396487" y="3896291"/>
            <a:ext cx="760144" cy="303160"/>
          </a:xfrm>
          <a:prstGeom prst="rect">
            <a:avLst/>
          </a:prstGeom>
          <a:noFill/>
        </p:spPr>
        <p:txBody>
          <a:bodyPr wrap="none" rtlCol="0">
            <a:spAutoFit/>
          </a:bodyPr>
          <a:lstStyle/>
          <a:p>
            <a:r>
              <a:rPr lang="en-US" altLang="zh-CN" dirty="0"/>
              <a:t>pipeline</a:t>
            </a:r>
            <a:endParaRPr lang="zh-CN" altLang="en-US" dirty="0"/>
          </a:p>
        </p:txBody>
      </p:sp>
      <p:sp>
        <p:nvSpPr>
          <p:cNvPr id="39" name="文本框 38"/>
          <p:cNvSpPr txBox="1"/>
          <p:nvPr/>
        </p:nvSpPr>
        <p:spPr>
          <a:xfrm>
            <a:off x="7414948" y="3860202"/>
            <a:ext cx="760144" cy="303160"/>
          </a:xfrm>
          <a:prstGeom prst="rect">
            <a:avLst/>
          </a:prstGeom>
          <a:noFill/>
        </p:spPr>
        <p:txBody>
          <a:bodyPr wrap="none" rtlCol="0">
            <a:spAutoFit/>
          </a:bodyPr>
          <a:lstStyle/>
          <a:p>
            <a:r>
              <a:rPr lang="en-US" altLang="zh-CN" dirty="0"/>
              <a:t>pipeline</a:t>
            </a:r>
            <a:endParaRPr lang="zh-CN" altLang="en-US" dirty="0"/>
          </a:p>
        </p:txBody>
      </p:sp>
      <p:sp>
        <p:nvSpPr>
          <p:cNvPr id="40" name="左箭头 39"/>
          <p:cNvSpPr/>
          <p:nvPr/>
        </p:nvSpPr>
        <p:spPr>
          <a:xfrm>
            <a:off x="3370182" y="4599863"/>
            <a:ext cx="753414" cy="141668"/>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41" name="文本框 40"/>
          <p:cNvSpPr txBox="1"/>
          <p:nvPr/>
        </p:nvSpPr>
        <p:spPr>
          <a:xfrm>
            <a:off x="3496616" y="4331822"/>
            <a:ext cx="698970" cy="303160"/>
          </a:xfrm>
          <a:prstGeom prst="rect">
            <a:avLst/>
          </a:prstGeom>
          <a:noFill/>
        </p:spPr>
        <p:txBody>
          <a:bodyPr wrap="square" rtlCol="0">
            <a:spAutoFit/>
          </a:bodyPr>
          <a:lstStyle/>
          <a:p>
            <a:r>
              <a:rPr lang="en-US" altLang="zh-CN" dirty="0"/>
              <a:t>ack</a:t>
            </a:r>
            <a:endParaRPr lang="zh-CN" altLang="en-US" dirty="0"/>
          </a:p>
        </p:txBody>
      </p:sp>
      <p:sp>
        <p:nvSpPr>
          <p:cNvPr id="42" name="左箭头 41"/>
          <p:cNvSpPr/>
          <p:nvPr/>
        </p:nvSpPr>
        <p:spPr>
          <a:xfrm>
            <a:off x="5457659" y="4652710"/>
            <a:ext cx="753414" cy="141668"/>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43" name="文本框 42"/>
          <p:cNvSpPr txBox="1"/>
          <p:nvPr/>
        </p:nvSpPr>
        <p:spPr>
          <a:xfrm>
            <a:off x="5584093" y="4384669"/>
            <a:ext cx="698970" cy="303160"/>
          </a:xfrm>
          <a:prstGeom prst="rect">
            <a:avLst/>
          </a:prstGeom>
          <a:noFill/>
        </p:spPr>
        <p:txBody>
          <a:bodyPr wrap="square" rtlCol="0">
            <a:spAutoFit/>
          </a:bodyPr>
          <a:lstStyle/>
          <a:p>
            <a:r>
              <a:rPr lang="en-US" altLang="zh-CN" dirty="0"/>
              <a:t>ack</a:t>
            </a:r>
            <a:endParaRPr lang="zh-CN" altLang="en-US" dirty="0"/>
          </a:p>
        </p:txBody>
      </p:sp>
      <p:sp>
        <p:nvSpPr>
          <p:cNvPr id="44" name="左箭头 43"/>
          <p:cNvSpPr/>
          <p:nvPr/>
        </p:nvSpPr>
        <p:spPr>
          <a:xfrm>
            <a:off x="7467590" y="4623065"/>
            <a:ext cx="753414" cy="141668"/>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45" name="文本框 44"/>
          <p:cNvSpPr txBox="1"/>
          <p:nvPr/>
        </p:nvSpPr>
        <p:spPr>
          <a:xfrm>
            <a:off x="7594024" y="4355024"/>
            <a:ext cx="698970" cy="303160"/>
          </a:xfrm>
          <a:prstGeom prst="rect">
            <a:avLst/>
          </a:prstGeom>
          <a:noFill/>
        </p:spPr>
        <p:txBody>
          <a:bodyPr wrap="square" rtlCol="0">
            <a:spAutoFit/>
          </a:bodyPr>
          <a:lstStyle/>
          <a:p>
            <a:r>
              <a:rPr lang="en-US" altLang="zh-CN" dirty="0"/>
              <a:t>ack</a:t>
            </a:r>
            <a:endParaRPr lang="zh-CN" altLang="en-US" dirty="0"/>
          </a:p>
        </p:txBody>
      </p:sp>
      <p:sp>
        <p:nvSpPr>
          <p:cNvPr id="46" name="右箭头 45"/>
          <p:cNvSpPr/>
          <p:nvPr/>
        </p:nvSpPr>
        <p:spPr>
          <a:xfrm>
            <a:off x="7496908" y="4197398"/>
            <a:ext cx="753414" cy="14810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7" name="右箭头 46"/>
          <p:cNvSpPr/>
          <p:nvPr/>
        </p:nvSpPr>
        <p:spPr>
          <a:xfrm>
            <a:off x="5486692" y="4197398"/>
            <a:ext cx="753414" cy="14810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204296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anim calcmode="lin" valueType="num">
                                      <p:cBhvr>
                                        <p:cTn id="23" dur="1000" fill="hold"/>
                                        <p:tgtEl>
                                          <p:spTgt spid="33"/>
                                        </p:tgtEl>
                                        <p:attrNameLst>
                                          <p:attrName>ppt_x</p:attrName>
                                        </p:attrNameLst>
                                      </p:cBhvr>
                                      <p:tavLst>
                                        <p:tav tm="0">
                                          <p:val>
                                            <p:strVal val="#ppt_x"/>
                                          </p:val>
                                        </p:tav>
                                        <p:tav tm="100000">
                                          <p:val>
                                            <p:strVal val="#ppt_x"/>
                                          </p:val>
                                        </p:tav>
                                      </p:tavLst>
                                    </p:anim>
                                    <p:anim calcmode="lin" valueType="num">
                                      <p:cBhvr>
                                        <p:cTn id="24" dur="1000" fill="hold"/>
                                        <p:tgtEl>
                                          <p:spTgt spid="3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1000"/>
                                        <p:tgtEl>
                                          <p:spTgt spid="34"/>
                                        </p:tgtEl>
                                      </p:cBhvr>
                                    </p:animEffect>
                                    <p:anim calcmode="lin" valueType="num">
                                      <p:cBhvr>
                                        <p:cTn id="28" dur="1000" fill="hold"/>
                                        <p:tgtEl>
                                          <p:spTgt spid="34"/>
                                        </p:tgtEl>
                                        <p:attrNameLst>
                                          <p:attrName>ppt_x</p:attrName>
                                        </p:attrNameLst>
                                      </p:cBhvr>
                                      <p:tavLst>
                                        <p:tav tm="0">
                                          <p:val>
                                            <p:strVal val="#ppt_x"/>
                                          </p:val>
                                        </p:tav>
                                        <p:tav tm="100000">
                                          <p:val>
                                            <p:strVal val="#ppt_x"/>
                                          </p:val>
                                        </p:tav>
                                      </p:tavLst>
                                    </p:anim>
                                    <p:anim calcmode="lin" valueType="num">
                                      <p:cBhvr>
                                        <p:cTn id="29" dur="1000" fill="hold"/>
                                        <p:tgtEl>
                                          <p:spTgt spid="3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1000"/>
                                        <p:tgtEl>
                                          <p:spTgt spid="27"/>
                                        </p:tgtEl>
                                      </p:cBhvr>
                                    </p:animEffect>
                                    <p:anim calcmode="lin" valueType="num">
                                      <p:cBhvr>
                                        <p:cTn id="33" dur="1000" fill="hold"/>
                                        <p:tgtEl>
                                          <p:spTgt spid="27"/>
                                        </p:tgtEl>
                                        <p:attrNameLst>
                                          <p:attrName>ppt_x</p:attrName>
                                        </p:attrNameLst>
                                      </p:cBhvr>
                                      <p:tavLst>
                                        <p:tav tm="0">
                                          <p:val>
                                            <p:strVal val="#ppt_x"/>
                                          </p:val>
                                        </p:tav>
                                        <p:tav tm="100000">
                                          <p:val>
                                            <p:strVal val="#ppt_x"/>
                                          </p:val>
                                        </p:tav>
                                      </p:tavLst>
                                    </p:anim>
                                    <p:anim calcmode="lin" valueType="num">
                                      <p:cBhvr>
                                        <p:cTn id="34" dur="1000" fill="hold"/>
                                        <p:tgtEl>
                                          <p:spTgt spid="2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1000"/>
                                        <p:tgtEl>
                                          <p:spTgt spid="35"/>
                                        </p:tgtEl>
                                      </p:cBhvr>
                                    </p:animEffect>
                                    <p:anim calcmode="lin" valueType="num">
                                      <p:cBhvr>
                                        <p:cTn id="38" dur="1000" fill="hold"/>
                                        <p:tgtEl>
                                          <p:spTgt spid="35"/>
                                        </p:tgtEl>
                                        <p:attrNameLst>
                                          <p:attrName>ppt_x</p:attrName>
                                        </p:attrNameLst>
                                      </p:cBhvr>
                                      <p:tavLst>
                                        <p:tav tm="0">
                                          <p:val>
                                            <p:strVal val="#ppt_x"/>
                                          </p:val>
                                        </p:tav>
                                        <p:tav tm="100000">
                                          <p:val>
                                            <p:strVal val="#ppt_x"/>
                                          </p:val>
                                        </p:tav>
                                      </p:tavLst>
                                    </p:anim>
                                    <p:anim calcmode="lin" valueType="num">
                                      <p:cBhvr>
                                        <p:cTn id="39" dur="1000" fill="hold"/>
                                        <p:tgtEl>
                                          <p:spTgt spid="3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1000"/>
                                        <p:tgtEl>
                                          <p:spTgt spid="28"/>
                                        </p:tgtEl>
                                      </p:cBhvr>
                                    </p:animEffect>
                                    <p:anim calcmode="lin" valueType="num">
                                      <p:cBhvr>
                                        <p:cTn id="43" dur="1000" fill="hold"/>
                                        <p:tgtEl>
                                          <p:spTgt spid="28"/>
                                        </p:tgtEl>
                                        <p:attrNameLst>
                                          <p:attrName>ppt_x</p:attrName>
                                        </p:attrNameLst>
                                      </p:cBhvr>
                                      <p:tavLst>
                                        <p:tav tm="0">
                                          <p:val>
                                            <p:strVal val="#ppt_x"/>
                                          </p:val>
                                        </p:tav>
                                        <p:tav tm="100000">
                                          <p:val>
                                            <p:strVal val="#ppt_x"/>
                                          </p:val>
                                        </p:tav>
                                      </p:tavLst>
                                    </p:anim>
                                    <p:anim calcmode="lin" valueType="num">
                                      <p:cBhvr>
                                        <p:cTn id="44" dur="1000" fill="hold"/>
                                        <p:tgtEl>
                                          <p:spTgt spid="2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1000"/>
                                        <p:tgtEl>
                                          <p:spTgt spid="36"/>
                                        </p:tgtEl>
                                      </p:cBhvr>
                                    </p:animEffect>
                                    <p:anim calcmode="lin" valueType="num">
                                      <p:cBhvr>
                                        <p:cTn id="48" dur="1000" fill="hold"/>
                                        <p:tgtEl>
                                          <p:spTgt spid="36"/>
                                        </p:tgtEl>
                                        <p:attrNameLst>
                                          <p:attrName>ppt_x</p:attrName>
                                        </p:attrNameLst>
                                      </p:cBhvr>
                                      <p:tavLst>
                                        <p:tav tm="0">
                                          <p:val>
                                            <p:strVal val="#ppt_x"/>
                                          </p:val>
                                        </p:tav>
                                        <p:tav tm="100000">
                                          <p:val>
                                            <p:strVal val="#ppt_x"/>
                                          </p:val>
                                        </p:tav>
                                      </p:tavLst>
                                    </p:anim>
                                    <p:anim calcmode="lin" valueType="num">
                                      <p:cBhvr>
                                        <p:cTn id="49" dur="1000" fill="hold"/>
                                        <p:tgtEl>
                                          <p:spTgt spid="3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1000"/>
                                        <p:tgtEl>
                                          <p:spTgt spid="29"/>
                                        </p:tgtEl>
                                      </p:cBhvr>
                                    </p:animEffect>
                                    <p:anim calcmode="lin" valueType="num">
                                      <p:cBhvr>
                                        <p:cTn id="53" dur="1000" fill="hold"/>
                                        <p:tgtEl>
                                          <p:spTgt spid="29"/>
                                        </p:tgtEl>
                                        <p:attrNameLst>
                                          <p:attrName>ppt_x</p:attrName>
                                        </p:attrNameLst>
                                      </p:cBhvr>
                                      <p:tavLst>
                                        <p:tav tm="0">
                                          <p:val>
                                            <p:strVal val="#ppt_x"/>
                                          </p:val>
                                        </p:tav>
                                        <p:tav tm="100000">
                                          <p:val>
                                            <p:strVal val="#ppt_x"/>
                                          </p:val>
                                        </p:tav>
                                      </p:tavLst>
                                    </p:anim>
                                    <p:anim calcmode="lin" valueType="num">
                                      <p:cBhvr>
                                        <p:cTn id="5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1000"/>
                                        <p:tgtEl>
                                          <p:spTgt spid="37"/>
                                        </p:tgtEl>
                                      </p:cBhvr>
                                    </p:animEffect>
                                    <p:anim calcmode="lin" valueType="num">
                                      <p:cBhvr>
                                        <p:cTn id="60" dur="1000" fill="hold"/>
                                        <p:tgtEl>
                                          <p:spTgt spid="37"/>
                                        </p:tgtEl>
                                        <p:attrNameLst>
                                          <p:attrName>ppt_x</p:attrName>
                                        </p:attrNameLst>
                                      </p:cBhvr>
                                      <p:tavLst>
                                        <p:tav tm="0">
                                          <p:val>
                                            <p:strVal val="#ppt_x"/>
                                          </p:val>
                                        </p:tav>
                                        <p:tav tm="100000">
                                          <p:val>
                                            <p:strVal val="#ppt_x"/>
                                          </p:val>
                                        </p:tav>
                                      </p:tavLst>
                                    </p:anim>
                                    <p:anim calcmode="lin" valueType="num">
                                      <p:cBhvr>
                                        <p:cTn id="61" dur="1000" fill="hold"/>
                                        <p:tgtEl>
                                          <p:spTgt spid="37"/>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1000"/>
                                        <p:tgtEl>
                                          <p:spTgt spid="30"/>
                                        </p:tgtEl>
                                      </p:cBhvr>
                                    </p:animEffect>
                                    <p:anim calcmode="lin" valueType="num">
                                      <p:cBhvr>
                                        <p:cTn id="65" dur="1000" fill="hold"/>
                                        <p:tgtEl>
                                          <p:spTgt spid="30"/>
                                        </p:tgtEl>
                                        <p:attrNameLst>
                                          <p:attrName>ppt_x</p:attrName>
                                        </p:attrNameLst>
                                      </p:cBhvr>
                                      <p:tavLst>
                                        <p:tav tm="0">
                                          <p:val>
                                            <p:strVal val="#ppt_x"/>
                                          </p:val>
                                        </p:tav>
                                        <p:tav tm="100000">
                                          <p:val>
                                            <p:strVal val="#ppt_x"/>
                                          </p:val>
                                        </p:tav>
                                      </p:tavLst>
                                    </p:anim>
                                    <p:anim calcmode="lin" valueType="num">
                                      <p:cBhvr>
                                        <p:cTn id="66" dur="1000" fill="hold"/>
                                        <p:tgtEl>
                                          <p:spTgt spid="30"/>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1000"/>
                                        <p:tgtEl>
                                          <p:spTgt spid="38"/>
                                        </p:tgtEl>
                                      </p:cBhvr>
                                    </p:animEffect>
                                    <p:anim calcmode="lin" valueType="num">
                                      <p:cBhvr>
                                        <p:cTn id="70" dur="1000" fill="hold"/>
                                        <p:tgtEl>
                                          <p:spTgt spid="38"/>
                                        </p:tgtEl>
                                        <p:attrNameLst>
                                          <p:attrName>ppt_x</p:attrName>
                                        </p:attrNameLst>
                                      </p:cBhvr>
                                      <p:tavLst>
                                        <p:tav tm="0">
                                          <p:val>
                                            <p:strVal val="#ppt_x"/>
                                          </p:val>
                                        </p:tav>
                                        <p:tav tm="100000">
                                          <p:val>
                                            <p:strVal val="#ppt_x"/>
                                          </p:val>
                                        </p:tav>
                                      </p:tavLst>
                                    </p:anim>
                                    <p:anim calcmode="lin" valueType="num">
                                      <p:cBhvr>
                                        <p:cTn id="71" dur="1000" fill="hold"/>
                                        <p:tgtEl>
                                          <p:spTgt spid="38"/>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fade">
                                      <p:cBhvr>
                                        <p:cTn id="74" dur="1000"/>
                                        <p:tgtEl>
                                          <p:spTgt spid="47"/>
                                        </p:tgtEl>
                                      </p:cBhvr>
                                    </p:animEffect>
                                    <p:anim calcmode="lin" valueType="num">
                                      <p:cBhvr>
                                        <p:cTn id="75" dur="1000" fill="hold"/>
                                        <p:tgtEl>
                                          <p:spTgt spid="47"/>
                                        </p:tgtEl>
                                        <p:attrNameLst>
                                          <p:attrName>ppt_x</p:attrName>
                                        </p:attrNameLst>
                                      </p:cBhvr>
                                      <p:tavLst>
                                        <p:tav tm="0">
                                          <p:val>
                                            <p:strVal val="#ppt_x"/>
                                          </p:val>
                                        </p:tav>
                                        <p:tav tm="100000">
                                          <p:val>
                                            <p:strVal val="#ppt_x"/>
                                          </p:val>
                                        </p:tav>
                                      </p:tavLst>
                                    </p:anim>
                                    <p:anim calcmode="lin" valueType="num">
                                      <p:cBhvr>
                                        <p:cTn id="76" dur="1000" fill="hold"/>
                                        <p:tgtEl>
                                          <p:spTgt spid="47"/>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fade">
                                      <p:cBhvr>
                                        <p:cTn id="79" dur="1000"/>
                                        <p:tgtEl>
                                          <p:spTgt spid="39"/>
                                        </p:tgtEl>
                                      </p:cBhvr>
                                    </p:animEffect>
                                    <p:anim calcmode="lin" valueType="num">
                                      <p:cBhvr>
                                        <p:cTn id="80" dur="1000" fill="hold"/>
                                        <p:tgtEl>
                                          <p:spTgt spid="39"/>
                                        </p:tgtEl>
                                        <p:attrNameLst>
                                          <p:attrName>ppt_x</p:attrName>
                                        </p:attrNameLst>
                                      </p:cBhvr>
                                      <p:tavLst>
                                        <p:tav tm="0">
                                          <p:val>
                                            <p:strVal val="#ppt_x"/>
                                          </p:val>
                                        </p:tav>
                                        <p:tav tm="100000">
                                          <p:val>
                                            <p:strVal val="#ppt_x"/>
                                          </p:val>
                                        </p:tav>
                                      </p:tavLst>
                                    </p:anim>
                                    <p:anim calcmode="lin" valueType="num">
                                      <p:cBhvr>
                                        <p:cTn id="81" dur="1000" fill="hold"/>
                                        <p:tgtEl>
                                          <p:spTgt spid="39"/>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1000"/>
                                        <p:tgtEl>
                                          <p:spTgt spid="46"/>
                                        </p:tgtEl>
                                      </p:cBhvr>
                                    </p:animEffect>
                                    <p:anim calcmode="lin" valueType="num">
                                      <p:cBhvr>
                                        <p:cTn id="85" dur="1000" fill="hold"/>
                                        <p:tgtEl>
                                          <p:spTgt spid="46"/>
                                        </p:tgtEl>
                                        <p:attrNameLst>
                                          <p:attrName>ppt_x</p:attrName>
                                        </p:attrNameLst>
                                      </p:cBhvr>
                                      <p:tavLst>
                                        <p:tav tm="0">
                                          <p:val>
                                            <p:strVal val="#ppt_x"/>
                                          </p:val>
                                        </p:tav>
                                        <p:tav tm="100000">
                                          <p:val>
                                            <p:strVal val="#ppt_x"/>
                                          </p:val>
                                        </p:tav>
                                      </p:tavLst>
                                    </p:anim>
                                    <p:anim calcmode="lin" valueType="num">
                                      <p:cBhvr>
                                        <p:cTn id="86"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44"/>
                                        </p:tgtEl>
                                        <p:attrNameLst>
                                          <p:attrName>style.visibility</p:attrName>
                                        </p:attrNameLst>
                                      </p:cBhvr>
                                      <p:to>
                                        <p:strVal val="visible"/>
                                      </p:to>
                                    </p:set>
                                    <p:animEffect transition="in" filter="fade">
                                      <p:cBhvr>
                                        <p:cTn id="91" dur="1000"/>
                                        <p:tgtEl>
                                          <p:spTgt spid="44"/>
                                        </p:tgtEl>
                                      </p:cBhvr>
                                    </p:animEffect>
                                    <p:anim calcmode="lin" valueType="num">
                                      <p:cBhvr>
                                        <p:cTn id="92" dur="1000" fill="hold"/>
                                        <p:tgtEl>
                                          <p:spTgt spid="44"/>
                                        </p:tgtEl>
                                        <p:attrNameLst>
                                          <p:attrName>ppt_x</p:attrName>
                                        </p:attrNameLst>
                                      </p:cBhvr>
                                      <p:tavLst>
                                        <p:tav tm="0">
                                          <p:val>
                                            <p:strVal val="#ppt_x"/>
                                          </p:val>
                                        </p:tav>
                                        <p:tav tm="100000">
                                          <p:val>
                                            <p:strVal val="#ppt_x"/>
                                          </p:val>
                                        </p:tav>
                                      </p:tavLst>
                                    </p:anim>
                                    <p:anim calcmode="lin" valueType="num">
                                      <p:cBhvr>
                                        <p:cTn id="93" dur="1000" fill="hold"/>
                                        <p:tgtEl>
                                          <p:spTgt spid="44"/>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fade">
                                      <p:cBhvr>
                                        <p:cTn id="96" dur="1000"/>
                                        <p:tgtEl>
                                          <p:spTgt spid="45"/>
                                        </p:tgtEl>
                                      </p:cBhvr>
                                    </p:animEffect>
                                    <p:anim calcmode="lin" valueType="num">
                                      <p:cBhvr>
                                        <p:cTn id="97" dur="1000" fill="hold"/>
                                        <p:tgtEl>
                                          <p:spTgt spid="45"/>
                                        </p:tgtEl>
                                        <p:attrNameLst>
                                          <p:attrName>ppt_x</p:attrName>
                                        </p:attrNameLst>
                                      </p:cBhvr>
                                      <p:tavLst>
                                        <p:tav tm="0">
                                          <p:val>
                                            <p:strVal val="#ppt_x"/>
                                          </p:val>
                                        </p:tav>
                                        <p:tav tm="100000">
                                          <p:val>
                                            <p:strVal val="#ppt_x"/>
                                          </p:val>
                                        </p:tav>
                                      </p:tavLst>
                                    </p:anim>
                                    <p:anim calcmode="lin" valueType="num">
                                      <p:cBhvr>
                                        <p:cTn id="98" dur="1000" fill="hold"/>
                                        <p:tgtEl>
                                          <p:spTgt spid="45"/>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fade">
                                      <p:cBhvr>
                                        <p:cTn id="101" dur="1000"/>
                                        <p:tgtEl>
                                          <p:spTgt spid="42"/>
                                        </p:tgtEl>
                                      </p:cBhvr>
                                    </p:animEffect>
                                    <p:anim calcmode="lin" valueType="num">
                                      <p:cBhvr>
                                        <p:cTn id="102" dur="1000" fill="hold"/>
                                        <p:tgtEl>
                                          <p:spTgt spid="42"/>
                                        </p:tgtEl>
                                        <p:attrNameLst>
                                          <p:attrName>ppt_x</p:attrName>
                                        </p:attrNameLst>
                                      </p:cBhvr>
                                      <p:tavLst>
                                        <p:tav tm="0">
                                          <p:val>
                                            <p:strVal val="#ppt_x"/>
                                          </p:val>
                                        </p:tav>
                                        <p:tav tm="100000">
                                          <p:val>
                                            <p:strVal val="#ppt_x"/>
                                          </p:val>
                                        </p:tav>
                                      </p:tavLst>
                                    </p:anim>
                                    <p:anim calcmode="lin" valueType="num">
                                      <p:cBhvr>
                                        <p:cTn id="103" dur="1000" fill="hold"/>
                                        <p:tgtEl>
                                          <p:spTgt spid="42"/>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fade">
                                      <p:cBhvr>
                                        <p:cTn id="106" dur="1000"/>
                                        <p:tgtEl>
                                          <p:spTgt spid="43"/>
                                        </p:tgtEl>
                                      </p:cBhvr>
                                    </p:animEffect>
                                    <p:anim calcmode="lin" valueType="num">
                                      <p:cBhvr>
                                        <p:cTn id="107" dur="1000" fill="hold"/>
                                        <p:tgtEl>
                                          <p:spTgt spid="43"/>
                                        </p:tgtEl>
                                        <p:attrNameLst>
                                          <p:attrName>ppt_x</p:attrName>
                                        </p:attrNameLst>
                                      </p:cBhvr>
                                      <p:tavLst>
                                        <p:tav tm="0">
                                          <p:val>
                                            <p:strVal val="#ppt_x"/>
                                          </p:val>
                                        </p:tav>
                                        <p:tav tm="100000">
                                          <p:val>
                                            <p:strVal val="#ppt_x"/>
                                          </p:val>
                                        </p:tav>
                                      </p:tavLst>
                                    </p:anim>
                                    <p:anim calcmode="lin" valueType="num">
                                      <p:cBhvr>
                                        <p:cTn id="108" dur="1000" fill="hold"/>
                                        <p:tgtEl>
                                          <p:spTgt spid="43"/>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41"/>
                                        </p:tgtEl>
                                        <p:attrNameLst>
                                          <p:attrName>style.visibility</p:attrName>
                                        </p:attrNameLst>
                                      </p:cBhvr>
                                      <p:to>
                                        <p:strVal val="visible"/>
                                      </p:to>
                                    </p:set>
                                    <p:animEffect transition="in" filter="fade">
                                      <p:cBhvr>
                                        <p:cTn id="111" dur="1000"/>
                                        <p:tgtEl>
                                          <p:spTgt spid="41"/>
                                        </p:tgtEl>
                                      </p:cBhvr>
                                    </p:animEffect>
                                    <p:anim calcmode="lin" valueType="num">
                                      <p:cBhvr>
                                        <p:cTn id="112" dur="1000" fill="hold"/>
                                        <p:tgtEl>
                                          <p:spTgt spid="41"/>
                                        </p:tgtEl>
                                        <p:attrNameLst>
                                          <p:attrName>ppt_x</p:attrName>
                                        </p:attrNameLst>
                                      </p:cBhvr>
                                      <p:tavLst>
                                        <p:tav tm="0">
                                          <p:val>
                                            <p:strVal val="#ppt_x"/>
                                          </p:val>
                                        </p:tav>
                                        <p:tav tm="100000">
                                          <p:val>
                                            <p:strVal val="#ppt_x"/>
                                          </p:val>
                                        </p:tav>
                                      </p:tavLst>
                                    </p:anim>
                                    <p:anim calcmode="lin" valueType="num">
                                      <p:cBhvr>
                                        <p:cTn id="113" dur="1000" fill="hold"/>
                                        <p:tgtEl>
                                          <p:spTgt spid="41"/>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40"/>
                                        </p:tgtEl>
                                        <p:attrNameLst>
                                          <p:attrName>style.visibility</p:attrName>
                                        </p:attrNameLst>
                                      </p:cBhvr>
                                      <p:to>
                                        <p:strVal val="visible"/>
                                      </p:to>
                                    </p:set>
                                    <p:animEffect transition="in" filter="fade">
                                      <p:cBhvr>
                                        <p:cTn id="116" dur="1000"/>
                                        <p:tgtEl>
                                          <p:spTgt spid="40"/>
                                        </p:tgtEl>
                                      </p:cBhvr>
                                    </p:animEffect>
                                    <p:anim calcmode="lin" valueType="num">
                                      <p:cBhvr>
                                        <p:cTn id="117" dur="1000" fill="hold"/>
                                        <p:tgtEl>
                                          <p:spTgt spid="40"/>
                                        </p:tgtEl>
                                        <p:attrNameLst>
                                          <p:attrName>ppt_x</p:attrName>
                                        </p:attrNameLst>
                                      </p:cBhvr>
                                      <p:tavLst>
                                        <p:tav tm="0">
                                          <p:val>
                                            <p:strVal val="#ppt_x"/>
                                          </p:val>
                                        </p:tav>
                                        <p:tav tm="100000">
                                          <p:val>
                                            <p:strVal val="#ppt_x"/>
                                          </p:val>
                                        </p:tav>
                                      </p:tavLst>
                                    </p:anim>
                                    <p:anim calcmode="lin" valueType="num">
                                      <p:cBhvr>
                                        <p:cTn id="118"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3" grpId="0"/>
      <p:bldP spid="34" grpId="0"/>
      <p:bldP spid="35" grpId="0"/>
      <p:bldP spid="36" grpId="0"/>
      <p:bldP spid="37" grpId="0"/>
      <p:bldP spid="38" grpId="0"/>
      <p:bldP spid="39" grpId="0"/>
      <p:bldP spid="40" grpId="0" animBg="1"/>
      <p:bldP spid="41" grpId="0"/>
      <p:bldP spid="42" grpId="0" animBg="1"/>
      <p:bldP spid="43" grpId="0"/>
      <p:bldP spid="44" grpId="0" animBg="1"/>
      <p:bldP spid="45" grpId="0"/>
      <p:bldP spid="46" grpId="0" animBg="1"/>
      <p:bldP spid="4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默认副本存储策略是由</a:t>
            </a:r>
            <a:r>
              <a:rPr lang="en-US" altLang="zh-CN" dirty="0"/>
              <a:t>BlockPlacementPolicyDefault</a:t>
            </a:r>
            <a:r>
              <a:rPr lang="zh-CN" altLang="en-US" dirty="0"/>
              <a:t>指定。</a:t>
            </a:r>
          </a:p>
        </p:txBody>
      </p:sp>
      <p:sp>
        <p:nvSpPr>
          <p:cNvPr id="2" name="标题 1"/>
          <p:cNvSpPr>
            <a:spLocks noGrp="1"/>
          </p:cNvSpPr>
          <p:nvPr>
            <p:ph type="title"/>
          </p:nvPr>
        </p:nvSpPr>
        <p:spPr/>
        <p:txBody>
          <a:bodyPr/>
          <a:lstStyle/>
          <a:p>
            <a:r>
              <a:rPr lang="en-US" altLang="zh-CN" dirty="0"/>
              <a:t>HDFS</a:t>
            </a:r>
            <a:r>
              <a:rPr lang="zh-CN" altLang="en-US" dirty="0"/>
              <a:t>写数据流程</a:t>
            </a:r>
          </a:p>
        </p:txBody>
      </p:sp>
      <p:sp>
        <p:nvSpPr>
          <p:cNvPr id="5" name="文本占位符 4"/>
          <p:cNvSpPr>
            <a:spLocks noGrp="1"/>
          </p:cNvSpPr>
          <p:nvPr>
            <p:ph type="body" sz="quarter" idx="10"/>
          </p:nvPr>
        </p:nvSpPr>
        <p:spPr/>
        <p:txBody>
          <a:bodyPr/>
          <a:lstStyle/>
          <a:p>
            <a:r>
              <a:rPr lang="zh-CN" altLang="en-US" dirty="0"/>
              <a:t>核心概念</a:t>
            </a:r>
            <a:r>
              <a:rPr lang="en-US" altLang="zh-CN" dirty="0"/>
              <a:t>--</a:t>
            </a:r>
            <a:r>
              <a:rPr lang="zh-CN" altLang="en-US" dirty="0"/>
              <a:t>默认</a:t>
            </a:r>
            <a:r>
              <a:rPr lang="en-US" altLang="zh-CN" dirty="0"/>
              <a:t>3</a:t>
            </a:r>
            <a:r>
              <a:rPr lang="zh-CN" altLang="en-US" dirty="0"/>
              <a:t>副本存储策略</a:t>
            </a:r>
          </a:p>
        </p:txBody>
      </p:sp>
      <p:pic>
        <p:nvPicPr>
          <p:cNvPr id="6" name="图片 5"/>
          <p:cNvPicPr/>
          <p:nvPr/>
        </p:nvPicPr>
        <p:blipFill>
          <a:blip r:embed="rId2"/>
          <a:stretch>
            <a:fillRect/>
          </a:stretch>
        </p:blipFill>
        <p:spPr>
          <a:xfrm>
            <a:off x="2172831" y="2869948"/>
            <a:ext cx="6880634" cy="2887118"/>
          </a:xfrm>
          <a:prstGeom prst="rect">
            <a:avLst/>
          </a:prstGeom>
          <a:ln>
            <a:solidFill>
              <a:schemeClr val="accent1"/>
            </a:solidFill>
          </a:ln>
        </p:spPr>
      </p:pic>
    </p:spTree>
    <p:extLst>
      <p:ext uri="{BB962C8B-B14F-4D97-AF65-F5344CB8AC3E}">
        <p14:creationId xmlns:p14="http://schemas.microsoft.com/office/powerpoint/2010/main" val="90526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第一块副本：优先客户端本地，否则随机</a:t>
            </a:r>
          </a:p>
          <a:p>
            <a:r>
              <a:rPr lang="zh-CN" altLang="en-US" dirty="0"/>
              <a:t>第二块副本：不同于第一块副本的不同机架。</a:t>
            </a:r>
          </a:p>
          <a:p>
            <a:r>
              <a:rPr lang="zh-CN" altLang="en-US" dirty="0"/>
              <a:t>第三块副本：第二块副本相同机架不同机器。</a:t>
            </a:r>
          </a:p>
        </p:txBody>
      </p:sp>
      <p:sp>
        <p:nvSpPr>
          <p:cNvPr id="2" name="标题 1"/>
          <p:cNvSpPr>
            <a:spLocks noGrp="1"/>
          </p:cNvSpPr>
          <p:nvPr>
            <p:ph type="title"/>
          </p:nvPr>
        </p:nvSpPr>
        <p:spPr/>
        <p:txBody>
          <a:bodyPr/>
          <a:lstStyle/>
          <a:p>
            <a:r>
              <a:rPr lang="en-US" altLang="zh-CN" dirty="0"/>
              <a:t>HDFS</a:t>
            </a:r>
            <a:r>
              <a:rPr lang="zh-CN" altLang="en-US" dirty="0"/>
              <a:t>写数据流程</a:t>
            </a:r>
          </a:p>
        </p:txBody>
      </p:sp>
      <p:sp>
        <p:nvSpPr>
          <p:cNvPr id="5" name="文本占位符 4"/>
          <p:cNvSpPr>
            <a:spLocks noGrp="1"/>
          </p:cNvSpPr>
          <p:nvPr>
            <p:ph type="body" sz="quarter" idx="10"/>
          </p:nvPr>
        </p:nvSpPr>
        <p:spPr/>
        <p:txBody>
          <a:bodyPr/>
          <a:lstStyle/>
          <a:p>
            <a:r>
              <a:rPr lang="zh-CN" altLang="en-US" dirty="0"/>
              <a:t>核心概念</a:t>
            </a:r>
            <a:r>
              <a:rPr lang="en-US" altLang="zh-CN" dirty="0"/>
              <a:t>--</a:t>
            </a:r>
            <a:r>
              <a:rPr lang="zh-CN" altLang="en-US" dirty="0"/>
              <a:t>默认</a:t>
            </a:r>
            <a:r>
              <a:rPr lang="en-US" altLang="zh-CN" dirty="0"/>
              <a:t>3</a:t>
            </a:r>
            <a:r>
              <a:rPr lang="zh-CN" altLang="en-US" dirty="0"/>
              <a:t>副本存储策略</a:t>
            </a:r>
          </a:p>
        </p:txBody>
      </p:sp>
      <p:pic>
        <p:nvPicPr>
          <p:cNvPr id="3074" name="Picture 2" descr="数字化数据中心(BIM) - 数字化数据中心(BIM)- 新华三集团-H3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981" y="3571611"/>
            <a:ext cx="47625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p:nvPr/>
        </p:nvPicPr>
        <p:blipFill>
          <a:blip r:embed="rId4"/>
          <a:stretch>
            <a:fillRect/>
          </a:stretch>
        </p:blipFill>
        <p:spPr>
          <a:xfrm>
            <a:off x="6499269" y="2768972"/>
            <a:ext cx="5274310" cy="3543300"/>
          </a:xfrm>
          <a:prstGeom prst="rect">
            <a:avLst/>
          </a:prstGeom>
        </p:spPr>
      </p:pic>
    </p:spTree>
    <p:extLst>
      <p:ext uri="{BB962C8B-B14F-4D97-AF65-F5344CB8AC3E}">
        <p14:creationId xmlns:p14="http://schemas.microsoft.com/office/powerpoint/2010/main" val="37001338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96581" y="884133"/>
            <a:ext cx="10749598" cy="1505982"/>
          </a:xfrm>
        </p:spPr>
        <p:txBody>
          <a:bodyPr/>
          <a:lstStyle/>
          <a:p>
            <a:pPr marL="0" indent="0">
              <a:buNone/>
            </a:pPr>
            <a:r>
              <a:rPr lang="en-US" altLang="zh-CN" dirty="0"/>
              <a:t>1</a:t>
            </a:r>
            <a:r>
              <a:rPr lang="zh-CN" altLang="en-US" dirty="0"/>
              <a:t>、</a:t>
            </a:r>
            <a:r>
              <a:rPr lang="en-US" altLang="zh-CN" dirty="0"/>
              <a:t>HDFS</a:t>
            </a:r>
            <a:r>
              <a:rPr lang="zh-CN" altLang="en-US" dirty="0"/>
              <a:t>客户端创建</a:t>
            </a:r>
            <a:r>
              <a:rPr lang="en-US" altLang="zh-CN" dirty="0"/>
              <a:t>FileSystem</a:t>
            </a:r>
            <a:r>
              <a:rPr lang="zh-CN" altLang="en-US" dirty="0"/>
              <a:t>对象实例</a:t>
            </a:r>
            <a:r>
              <a:rPr lang="en-US" altLang="zh-CN" dirty="0">
                <a:solidFill>
                  <a:srgbClr val="FF0000"/>
                </a:solidFill>
              </a:rPr>
              <a:t>DistributedFileSystem</a:t>
            </a:r>
            <a:r>
              <a:rPr lang="zh-CN" altLang="en-US" dirty="0"/>
              <a:t>，</a:t>
            </a:r>
            <a:r>
              <a:rPr lang="en-US" altLang="zh-CN" dirty="0"/>
              <a:t> FileSystem</a:t>
            </a:r>
            <a:r>
              <a:rPr lang="zh-CN" altLang="en-US" dirty="0"/>
              <a:t>封装了与文件系统操作的相关方法。</a:t>
            </a:r>
            <a:endParaRPr lang="en-US" altLang="zh-CN" dirty="0"/>
          </a:p>
          <a:p>
            <a:pPr marL="0" indent="0">
              <a:buNone/>
            </a:pPr>
            <a:r>
              <a:rPr lang="en-US" altLang="zh-CN" dirty="0"/>
              <a:t>2</a:t>
            </a:r>
            <a:r>
              <a:rPr lang="zh-CN" altLang="en-US" dirty="0"/>
              <a:t>、调用</a:t>
            </a:r>
            <a:r>
              <a:rPr lang="en-US" altLang="zh-CN" dirty="0"/>
              <a:t>DistributedFileSystem</a:t>
            </a:r>
            <a:r>
              <a:rPr lang="zh-CN" altLang="en-US" dirty="0"/>
              <a:t>对象的</a:t>
            </a:r>
            <a:r>
              <a:rPr lang="en-US" altLang="zh-CN" dirty="0"/>
              <a:t>create()</a:t>
            </a:r>
            <a:r>
              <a:rPr lang="zh-CN" altLang="en-US" dirty="0"/>
              <a:t>方法，通过</a:t>
            </a:r>
            <a:r>
              <a:rPr lang="en-US" altLang="zh-CN" dirty="0">
                <a:solidFill>
                  <a:srgbClr val="FF0000"/>
                </a:solidFill>
              </a:rPr>
              <a:t>RPC</a:t>
            </a:r>
            <a:r>
              <a:rPr lang="zh-CN" altLang="en-US" dirty="0">
                <a:solidFill>
                  <a:srgbClr val="FF0000"/>
                </a:solidFill>
              </a:rPr>
              <a:t>请求</a:t>
            </a:r>
            <a:r>
              <a:rPr lang="en-US" altLang="zh-CN" dirty="0"/>
              <a:t>NameNode</a:t>
            </a:r>
            <a:r>
              <a:rPr lang="zh-CN" altLang="en-US" dirty="0"/>
              <a:t>创建文件。</a:t>
            </a:r>
            <a:endParaRPr lang="en-US" altLang="zh-CN" dirty="0"/>
          </a:p>
          <a:p>
            <a:pPr marL="0" indent="0">
              <a:buNone/>
            </a:pPr>
            <a:r>
              <a:rPr lang="en-US" altLang="zh-CN" dirty="0"/>
              <a:t>NameNode</a:t>
            </a:r>
            <a:r>
              <a:rPr lang="zh-CN" altLang="en-US" dirty="0"/>
              <a:t>执行各种检查判断：目标文件是否存在、父目录是否存在、客户端是否具有创建该文件的权限。检查通过，</a:t>
            </a:r>
            <a:r>
              <a:rPr lang="en-US" altLang="zh-CN" dirty="0"/>
              <a:t>NameNode</a:t>
            </a:r>
            <a:r>
              <a:rPr lang="zh-CN" altLang="en-US" dirty="0"/>
              <a:t>就会为本次请求记下一条记录，返回</a:t>
            </a:r>
            <a:r>
              <a:rPr lang="en-US" altLang="zh-CN" dirty="0">
                <a:solidFill>
                  <a:srgbClr val="FF0000"/>
                </a:solidFill>
              </a:rPr>
              <a:t>FSDataOutputStream</a:t>
            </a:r>
            <a:r>
              <a:rPr lang="zh-CN" altLang="en-US" dirty="0">
                <a:solidFill>
                  <a:srgbClr val="FF0000"/>
                </a:solidFill>
              </a:rPr>
              <a:t>输出流</a:t>
            </a:r>
            <a:r>
              <a:rPr lang="zh-CN" altLang="en-US" dirty="0"/>
              <a:t>对象给客户端用于写数据。</a:t>
            </a:r>
            <a:endParaRPr lang="zh-CN" altLang="en-US" sz="1400" dirty="0"/>
          </a:p>
        </p:txBody>
      </p:sp>
      <p:sp>
        <p:nvSpPr>
          <p:cNvPr id="2" name="标题 1"/>
          <p:cNvSpPr>
            <a:spLocks noGrp="1"/>
          </p:cNvSpPr>
          <p:nvPr>
            <p:ph type="title"/>
          </p:nvPr>
        </p:nvSpPr>
        <p:spPr/>
        <p:txBody>
          <a:bodyPr/>
          <a:lstStyle/>
          <a:p>
            <a:r>
              <a:rPr lang="en-US" altLang="zh-CN" dirty="0"/>
              <a:t>HDFS</a:t>
            </a:r>
            <a:r>
              <a:rPr lang="zh-CN" altLang="en-US" dirty="0"/>
              <a:t>写数据流程</a:t>
            </a:r>
          </a:p>
        </p:txBody>
      </p:sp>
      <p:pic>
        <p:nvPicPr>
          <p:cNvPr id="9" name="图片 8"/>
          <p:cNvPicPr>
            <a:picLocks noChangeAspect="1"/>
          </p:cNvPicPr>
          <p:nvPr/>
        </p:nvPicPr>
        <p:blipFill>
          <a:blip r:embed="rId2"/>
          <a:stretch>
            <a:fillRect/>
          </a:stretch>
        </p:blipFill>
        <p:spPr>
          <a:xfrm>
            <a:off x="2874552" y="3724275"/>
            <a:ext cx="6193656" cy="2829078"/>
          </a:xfrm>
          <a:prstGeom prst="rect">
            <a:avLst/>
          </a:prstGeom>
          <a:ln>
            <a:solidFill>
              <a:schemeClr val="accent1"/>
            </a:solidFill>
          </a:ln>
        </p:spPr>
      </p:pic>
    </p:spTree>
    <p:extLst>
      <p:ext uri="{BB962C8B-B14F-4D97-AF65-F5344CB8AC3E}">
        <p14:creationId xmlns:p14="http://schemas.microsoft.com/office/powerpoint/2010/main" val="87204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96581" y="884133"/>
            <a:ext cx="10749598" cy="1505982"/>
          </a:xfrm>
        </p:spPr>
        <p:txBody>
          <a:bodyPr/>
          <a:lstStyle/>
          <a:p>
            <a:pPr marL="0" indent="0">
              <a:buNone/>
            </a:pPr>
            <a:r>
              <a:rPr lang="en-US" altLang="zh-CN" dirty="0"/>
              <a:t>3</a:t>
            </a:r>
            <a:r>
              <a:rPr lang="zh-CN" altLang="en-US" dirty="0"/>
              <a:t>、客户端通过</a:t>
            </a:r>
            <a:r>
              <a:rPr lang="en-US" altLang="zh-CN" dirty="0"/>
              <a:t>FSDataOutputStream</a:t>
            </a:r>
            <a:r>
              <a:rPr lang="zh-CN" altLang="en-US" dirty="0"/>
              <a:t>输出流开始写入数据。</a:t>
            </a:r>
            <a:endParaRPr lang="en-US" altLang="zh-CN" dirty="0"/>
          </a:p>
          <a:p>
            <a:pPr marL="0" indent="0">
              <a:buNone/>
            </a:pPr>
            <a:r>
              <a:rPr lang="en-US" altLang="zh-CN" dirty="0"/>
              <a:t>4</a:t>
            </a:r>
            <a:r>
              <a:rPr lang="zh-CN" altLang="en-US" dirty="0"/>
              <a:t>、客户端写入数据时，将数据分成一个个数据包（</a:t>
            </a:r>
            <a:r>
              <a:rPr lang="en-US" altLang="zh-CN" b="1" dirty="0">
                <a:solidFill>
                  <a:srgbClr val="FF0000"/>
                </a:solidFill>
              </a:rPr>
              <a:t>packet </a:t>
            </a:r>
            <a:r>
              <a:rPr lang="zh-CN" altLang="en-US" b="1" dirty="0">
                <a:solidFill>
                  <a:srgbClr val="FF0000"/>
                </a:solidFill>
              </a:rPr>
              <a:t>默认</a:t>
            </a:r>
            <a:r>
              <a:rPr lang="en-US" altLang="zh-CN" b="1" dirty="0">
                <a:solidFill>
                  <a:srgbClr val="FF0000"/>
                </a:solidFill>
              </a:rPr>
              <a:t>64k</a:t>
            </a:r>
            <a:r>
              <a:rPr lang="zh-CN" altLang="en-US" dirty="0"/>
              <a:t>）</a:t>
            </a:r>
            <a:r>
              <a:rPr lang="en-US" altLang="zh-CN" dirty="0"/>
              <a:t>,</a:t>
            </a:r>
            <a:r>
              <a:rPr lang="zh-CN" altLang="en-US" dirty="0"/>
              <a:t>并写入一个内部数据队列（</a:t>
            </a:r>
            <a:r>
              <a:rPr lang="en-US" altLang="zh-CN" b="1" dirty="0">
                <a:solidFill>
                  <a:srgbClr val="FF0000"/>
                </a:solidFill>
              </a:rPr>
              <a:t>data queue</a:t>
            </a:r>
            <a:r>
              <a:rPr lang="zh-CN" altLang="en-US" dirty="0"/>
              <a:t>）。</a:t>
            </a:r>
            <a:endParaRPr lang="en-US" altLang="zh-CN" dirty="0"/>
          </a:p>
          <a:p>
            <a:pPr marL="0" indent="0">
              <a:buNone/>
            </a:pPr>
            <a:r>
              <a:rPr lang="zh-CN" altLang="en-US" dirty="0"/>
              <a:t>有一个内部类做</a:t>
            </a:r>
            <a:r>
              <a:rPr lang="en-US" altLang="zh-CN" b="1" dirty="0">
                <a:solidFill>
                  <a:srgbClr val="FF0000"/>
                </a:solidFill>
              </a:rPr>
              <a:t>DataStreamer</a:t>
            </a:r>
            <a:r>
              <a:rPr lang="zh-CN" altLang="en-US" dirty="0"/>
              <a:t>，用于请求</a:t>
            </a:r>
            <a:r>
              <a:rPr lang="en-US" altLang="zh-CN" dirty="0"/>
              <a:t>NameNode</a:t>
            </a:r>
            <a:r>
              <a:rPr lang="zh-CN" altLang="en-US" dirty="0"/>
              <a:t>挑选出适合存储数据副本的一组</a:t>
            </a:r>
            <a:r>
              <a:rPr lang="en-US" altLang="zh-CN" dirty="0"/>
              <a:t>DataNode</a:t>
            </a:r>
            <a:r>
              <a:rPr lang="zh-CN" altLang="en-US" dirty="0"/>
              <a:t>，默认是</a:t>
            </a:r>
            <a:r>
              <a:rPr lang="en-US" altLang="zh-CN" dirty="0"/>
              <a:t>3</a:t>
            </a:r>
            <a:r>
              <a:rPr lang="zh-CN" altLang="en-US" dirty="0"/>
              <a:t>副本存储。</a:t>
            </a:r>
            <a:r>
              <a:rPr lang="en-US" altLang="zh-CN" dirty="0"/>
              <a:t>DataStreamer</a:t>
            </a:r>
            <a:r>
              <a:rPr lang="zh-CN" altLang="en-US" dirty="0"/>
              <a:t>将数据包流式传输到</a:t>
            </a:r>
            <a:r>
              <a:rPr lang="en-US" altLang="zh-CN" b="1" dirty="0">
                <a:solidFill>
                  <a:srgbClr val="FF0000"/>
                </a:solidFill>
              </a:rPr>
              <a:t>pipeline</a:t>
            </a:r>
            <a:r>
              <a:rPr lang="zh-CN" altLang="en-US" dirty="0"/>
              <a:t>的第一个</a:t>
            </a:r>
            <a:r>
              <a:rPr lang="en-US" altLang="zh-CN" dirty="0"/>
              <a:t>DataNode,</a:t>
            </a:r>
            <a:r>
              <a:rPr lang="zh-CN" altLang="en-US" dirty="0"/>
              <a:t>该</a:t>
            </a:r>
            <a:r>
              <a:rPr lang="en-US" altLang="zh-CN" dirty="0"/>
              <a:t>DataNode</a:t>
            </a:r>
            <a:r>
              <a:rPr lang="zh-CN" altLang="en-US" dirty="0"/>
              <a:t>存储数据包并将它发送到</a:t>
            </a:r>
            <a:r>
              <a:rPr lang="en-US" altLang="zh-CN" dirty="0"/>
              <a:t>pipeline</a:t>
            </a:r>
            <a:r>
              <a:rPr lang="zh-CN" altLang="en-US" dirty="0"/>
              <a:t>的第二个</a:t>
            </a:r>
            <a:r>
              <a:rPr lang="en-US" altLang="zh-CN" dirty="0"/>
              <a:t>DataNode</a:t>
            </a:r>
            <a:r>
              <a:rPr lang="zh-CN" altLang="en-US" dirty="0"/>
              <a:t>。同样，第二个</a:t>
            </a:r>
            <a:r>
              <a:rPr lang="en-US" altLang="zh-CN" dirty="0"/>
              <a:t>DataNode</a:t>
            </a:r>
            <a:r>
              <a:rPr lang="zh-CN" altLang="en-US" dirty="0"/>
              <a:t>存储数据包并且发送给第三个（也是最后一个）</a:t>
            </a:r>
            <a:r>
              <a:rPr lang="en-US" altLang="zh-CN" dirty="0"/>
              <a:t>DataNode</a:t>
            </a:r>
            <a:r>
              <a:rPr lang="zh-CN" altLang="en-US" dirty="0"/>
              <a:t>。</a:t>
            </a:r>
          </a:p>
        </p:txBody>
      </p:sp>
      <p:sp>
        <p:nvSpPr>
          <p:cNvPr id="2" name="标题 1"/>
          <p:cNvSpPr>
            <a:spLocks noGrp="1"/>
          </p:cNvSpPr>
          <p:nvPr>
            <p:ph type="title"/>
          </p:nvPr>
        </p:nvSpPr>
        <p:spPr/>
        <p:txBody>
          <a:bodyPr/>
          <a:lstStyle/>
          <a:p>
            <a:r>
              <a:rPr lang="en-US" altLang="zh-CN" dirty="0"/>
              <a:t>HDFS</a:t>
            </a:r>
            <a:r>
              <a:rPr lang="zh-CN" altLang="en-US" dirty="0"/>
              <a:t>写数据流程</a:t>
            </a:r>
          </a:p>
        </p:txBody>
      </p:sp>
      <p:pic>
        <p:nvPicPr>
          <p:cNvPr id="9" name="图片 8"/>
          <p:cNvPicPr>
            <a:picLocks noChangeAspect="1"/>
          </p:cNvPicPr>
          <p:nvPr/>
        </p:nvPicPr>
        <p:blipFill>
          <a:blip r:embed="rId2"/>
          <a:stretch>
            <a:fillRect/>
          </a:stretch>
        </p:blipFill>
        <p:spPr>
          <a:xfrm>
            <a:off x="2874552" y="3724275"/>
            <a:ext cx="6193656" cy="2829078"/>
          </a:xfrm>
          <a:prstGeom prst="rect">
            <a:avLst/>
          </a:prstGeom>
          <a:ln>
            <a:solidFill>
              <a:schemeClr val="accent1"/>
            </a:solidFill>
          </a:ln>
        </p:spPr>
      </p:pic>
    </p:spTree>
    <p:extLst>
      <p:ext uri="{BB962C8B-B14F-4D97-AF65-F5344CB8AC3E}">
        <p14:creationId xmlns:p14="http://schemas.microsoft.com/office/powerpoint/2010/main" val="250890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96581" y="884133"/>
            <a:ext cx="10749598" cy="1505982"/>
          </a:xfrm>
        </p:spPr>
        <p:txBody>
          <a:bodyPr/>
          <a:lstStyle/>
          <a:p>
            <a:pPr marL="0" indent="0">
              <a:buNone/>
            </a:pPr>
            <a:r>
              <a:rPr lang="en-US" altLang="zh-CN" dirty="0"/>
              <a:t>5</a:t>
            </a:r>
            <a:r>
              <a:rPr lang="zh-CN" altLang="en-US" dirty="0"/>
              <a:t>、</a:t>
            </a:r>
            <a:r>
              <a:rPr lang="en-US" altLang="zh-CN" dirty="0"/>
              <a:t>OutputStream</a:t>
            </a:r>
            <a:r>
              <a:rPr lang="zh-CN" altLang="en-US" dirty="0"/>
              <a:t>也维护着一个内部数据包队列来等待</a:t>
            </a:r>
            <a:r>
              <a:rPr lang="en-US" altLang="zh-CN" dirty="0"/>
              <a:t>DataNode</a:t>
            </a:r>
            <a:r>
              <a:rPr lang="zh-CN" altLang="en-US" dirty="0"/>
              <a:t>的收到确认回执，称之为确认队列（</a:t>
            </a:r>
            <a:r>
              <a:rPr lang="en-US" altLang="zh-CN" b="1" dirty="0" err="1">
                <a:solidFill>
                  <a:srgbClr val="FF0000"/>
                </a:solidFill>
              </a:rPr>
              <a:t>ack</a:t>
            </a:r>
            <a:r>
              <a:rPr lang="en-US" altLang="zh-CN" b="1" dirty="0">
                <a:solidFill>
                  <a:srgbClr val="FF0000"/>
                </a:solidFill>
              </a:rPr>
              <a:t> queue</a:t>
            </a:r>
            <a:r>
              <a:rPr lang="zh-CN" altLang="en-US" dirty="0"/>
              <a:t>）</a:t>
            </a:r>
            <a:r>
              <a:rPr lang="en-US" altLang="zh-CN" dirty="0"/>
              <a:t>,</a:t>
            </a:r>
            <a:r>
              <a:rPr lang="zh-CN" altLang="en-US" dirty="0"/>
              <a:t>收到</a:t>
            </a:r>
            <a:r>
              <a:rPr lang="en-US" altLang="zh-CN" dirty="0"/>
              <a:t>pipeline</a:t>
            </a:r>
            <a:r>
              <a:rPr lang="zh-CN" altLang="en-US" dirty="0"/>
              <a:t>中所有</a:t>
            </a:r>
            <a:r>
              <a:rPr lang="en-US" altLang="zh-CN" dirty="0"/>
              <a:t>DataNode</a:t>
            </a:r>
            <a:r>
              <a:rPr lang="zh-CN" altLang="en-US" dirty="0"/>
              <a:t>确认信息后，该数据包才会从确认队列删除。</a:t>
            </a:r>
          </a:p>
          <a:p>
            <a:pPr marL="0" indent="0">
              <a:buNone/>
            </a:pPr>
            <a:r>
              <a:rPr lang="en-US" altLang="zh-CN" dirty="0"/>
              <a:t>6</a:t>
            </a:r>
            <a:r>
              <a:rPr lang="zh-CN" altLang="en-US" dirty="0"/>
              <a:t>、客户端完成数据写入后，在</a:t>
            </a:r>
            <a:r>
              <a:rPr lang="en-US" altLang="zh-CN" dirty="0"/>
              <a:t>FSDataOutputStream</a:t>
            </a:r>
            <a:r>
              <a:rPr lang="zh-CN" altLang="en-US" dirty="0"/>
              <a:t>输出流上调用</a:t>
            </a:r>
            <a:r>
              <a:rPr lang="en-US" altLang="zh-CN" dirty="0"/>
              <a:t>close()</a:t>
            </a:r>
            <a:r>
              <a:rPr lang="zh-CN" altLang="en-US" dirty="0"/>
              <a:t>方法关闭。</a:t>
            </a:r>
          </a:p>
        </p:txBody>
      </p:sp>
      <p:sp>
        <p:nvSpPr>
          <p:cNvPr id="2" name="标题 1"/>
          <p:cNvSpPr>
            <a:spLocks noGrp="1"/>
          </p:cNvSpPr>
          <p:nvPr>
            <p:ph type="title"/>
          </p:nvPr>
        </p:nvSpPr>
        <p:spPr/>
        <p:txBody>
          <a:bodyPr/>
          <a:lstStyle/>
          <a:p>
            <a:r>
              <a:rPr lang="en-US" altLang="zh-CN" dirty="0"/>
              <a:t>HDFS</a:t>
            </a:r>
            <a:r>
              <a:rPr lang="zh-CN" altLang="en-US" dirty="0"/>
              <a:t>写数据流程</a:t>
            </a:r>
          </a:p>
        </p:txBody>
      </p:sp>
      <p:pic>
        <p:nvPicPr>
          <p:cNvPr id="8" name="图片 7"/>
          <p:cNvPicPr>
            <a:picLocks noChangeAspect="1"/>
          </p:cNvPicPr>
          <p:nvPr/>
        </p:nvPicPr>
        <p:blipFill>
          <a:blip r:embed="rId2"/>
          <a:stretch>
            <a:fillRect/>
          </a:stretch>
        </p:blipFill>
        <p:spPr>
          <a:xfrm>
            <a:off x="2874552" y="3724275"/>
            <a:ext cx="6193656" cy="2829078"/>
          </a:xfrm>
          <a:prstGeom prst="rect">
            <a:avLst/>
          </a:prstGeom>
          <a:ln>
            <a:solidFill>
              <a:schemeClr val="accent1"/>
            </a:solidFill>
          </a:ln>
        </p:spPr>
      </p:pic>
    </p:spTree>
    <p:extLst>
      <p:ext uri="{BB962C8B-B14F-4D97-AF65-F5344CB8AC3E}">
        <p14:creationId xmlns:p14="http://schemas.microsoft.com/office/powerpoint/2010/main" val="104064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96581" y="884133"/>
            <a:ext cx="10749598" cy="1505982"/>
          </a:xfrm>
        </p:spPr>
        <p:txBody>
          <a:bodyPr/>
          <a:lstStyle/>
          <a:p>
            <a:pPr marL="0" indent="0">
              <a:buNone/>
            </a:pPr>
            <a:r>
              <a:rPr lang="en-US" altLang="zh-CN" dirty="0"/>
              <a:t>7</a:t>
            </a:r>
            <a:r>
              <a:rPr lang="zh-CN" altLang="en-US" dirty="0"/>
              <a:t>、</a:t>
            </a:r>
            <a:r>
              <a:rPr lang="en-US" altLang="zh-CN" dirty="0"/>
              <a:t>DistributedFileSystem</a:t>
            </a:r>
            <a:r>
              <a:rPr lang="zh-CN" altLang="en-US" dirty="0"/>
              <a:t>联系</a:t>
            </a:r>
            <a:r>
              <a:rPr lang="en-US" altLang="zh-CN" dirty="0"/>
              <a:t>NameNode</a:t>
            </a:r>
            <a:r>
              <a:rPr lang="zh-CN" altLang="en-US" dirty="0"/>
              <a:t>告知其文件写入完成，等待</a:t>
            </a:r>
            <a:r>
              <a:rPr lang="en-US" altLang="zh-CN" dirty="0"/>
              <a:t>NameNode</a:t>
            </a:r>
            <a:r>
              <a:rPr lang="zh-CN" altLang="en-US" dirty="0"/>
              <a:t>确认。</a:t>
            </a:r>
          </a:p>
          <a:p>
            <a:pPr marL="0" indent="0">
              <a:buNone/>
            </a:pPr>
            <a:r>
              <a:rPr lang="zh-CN" altLang="en-US" dirty="0"/>
              <a:t>因为</a:t>
            </a:r>
            <a:r>
              <a:rPr lang="en-US" altLang="zh-CN" dirty="0"/>
              <a:t>namenode</a:t>
            </a:r>
            <a:r>
              <a:rPr lang="zh-CN" altLang="en-US" dirty="0"/>
              <a:t>已经知道文件由哪些块组成（</a:t>
            </a:r>
            <a:r>
              <a:rPr lang="en-US" altLang="zh-CN" dirty="0"/>
              <a:t>DataStream</a:t>
            </a:r>
            <a:r>
              <a:rPr lang="zh-CN" altLang="en-US" dirty="0"/>
              <a:t>请求分配数据块），因此仅需等待最小复制块即可成功返回。</a:t>
            </a:r>
          </a:p>
          <a:p>
            <a:pPr marL="0" indent="0">
              <a:buNone/>
            </a:pPr>
            <a:r>
              <a:rPr lang="zh-CN" altLang="en-US" dirty="0"/>
              <a:t>最小复制是由参数</a:t>
            </a:r>
            <a:r>
              <a:rPr lang="en-US" altLang="zh-CN" dirty="0" err="1"/>
              <a:t>dfs.namenode.replication.min</a:t>
            </a:r>
            <a:r>
              <a:rPr lang="zh-CN" altLang="en-US" dirty="0"/>
              <a:t>指定，默认是</a:t>
            </a:r>
            <a:r>
              <a:rPr lang="en-US" altLang="zh-CN" dirty="0"/>
              <a:t>1.</a:t>
            </a:r>
          </a:p>
        </p:txBody>
      </p:sp>
      <p:sp>
        <p:nvSpPr>
          <p:cNvPr id="2" name="标题 1"/>
          <p:cNvSpPr>
            <a:spLocks noGrp="1"/>
          </p:cNvSpPr>
          <p:nvPr>
            <p:ph type="title"/>
          </p:nvPr>
        </p:nvSpPr>
        <p:spPr/>
        <p:txBody>
          <a:bodyPr/>
          <a:lstStyle/>
          <a:p>
            <a:r>
              <a:rPr lang="en-US" altLang="zh-CN" dirty="0"/>
              <a:t>HDFS</a:t>
            </a:r>
            <a:r>
              <a:rPr lang="zh-CN" altLang="en-US" dirty="0"/>
              <a:t>写数据流程</a:t>
            </a:r>
          </a:p>
        </p:txBody>
      </p:sp>
      <p:pic>
        <p:nvPicPr>
          <p:cNvPr id="8" name="图片 7"/>
          <p:cNvPicPr>
            <a:picLocks noChangeAspect="1"/>
          </p:cNvPicPr>
          <p:nvPr/>
        </p:nvPicPr>
        <p:blipFill>
          <a:blip r:embed="rId2"/>
          <a:stretch>
            <a:fillRect/>
          </a:stretch>
        </p:blipFill>
        <p:spPr>
          <a:xfrm>
            <a:off x="2874552" y="3724275"/>
            <a:ext cx="6193656" cy="2829078"/>
          </a:xfrm>
          <a:prstGeom prst="rect">
            <a:avLst/>
          </a:prstGeom>
          <a:ln>
            <a:solidFill>
              <a:schemeClr val="accent1"/>
            </a:solidFill>
          </a:ln>
        </p:spPr>
      </p:pic>
    </p:spTree>
    <p:extLst>
      <p:ext uri="{BB962C8B-B14F-4D97-AF65-F5344CB8AC3E}">
        <p14:creationId xmlns:p14="http://schemas.microsoft.com/office/powerpoint/2010/main" val="3260727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altLang="zh-CN" dirty="0"/>
              <a:t>namenode</a:t>
            </a:r>
            <a:r>
              <a:rPr lang="zh-CN" altLang="en-US" dirty="0"/>
              <a:t>、</a:t>
            </a:r>
            <a:r>
              <a:rPr lang="en-US" altLang="zh-CN" dirty="0"/>
              <a:t>datanode</a:t>
            </a:r>
            <a:r>
              <a:rPr lang="zh-CN" altLang="en-US" dirty="0"/>
              <a:t>职责</a:t>
            </a:r>
            <a:endParaRPr lang="en-US" altLang="zh-CN" dirty="0"/>
          </a:p>
          <a:p>
            <a:r>
              <a:rPr lang="en-US" altLang="zh-CN" dirty="0"/>
              <a:t>HDFS</a:t>
            </a:r>
            <a:r>
              <a:rPr lang="zh-CN" altLang="en-US" dirty="0"/>
              <a:t>写数据流程（上传文件）</a:t>
            </a:r>
            <a:endParaRPr lang="en-US" altLang="zh-CN" dirty="0"/>
          </a:p>
          <a:p>
            <a:r>
              <a:rPr lang="en-US" altLang="zh-CN" dirty="0">
                <a:solidFill>
                  <a:srgbClr val="C00000"/>
                </a:solidFill>
              </a:rPr>
              <a:t>HDFS</a:t>
            </a:r>
            <a:r>
              <a:rPr lang="zh-CN" altLang="en-US" dirty="0">
                <a:solidFill>
                  <a:srgbClr val="C00000"/>
                </a:solidFill>
              </a:rPr>
              <a:t>读数据流程（下载文件）</a:t>
            </a:r>
            <a:endParaRPr lang="en-US" altLang="zh-CN" dirty="0">
              <a:solidFill>
                <a:srgbClr val="C00000"/>
              </a:solidFill>
            </a:endParaRPr>
          </a:p>
          <a:p>
            <a:r>
              <a:rPr lang="en-US" altLang="zh-CN" dirty="0"/>
              <a:t>namenode</a:t>
            </a:r>
            <a:r>
              <a:rPr lang="zh-CN" altLang="en-US" dirty="0"/>
              <a:t>、</a:t>
            </a:r>
            <a:r>
              <a:rPr lang="en-US" altLang="zh-CN" dirty="0"/>
              <a:t>datanode</a:t>
            </a:r>
            <a:r>
              <a:rPr lang="zh-CN" altLang="en-US" dirty="0"/>
              <a:t>之间的通信</a:t>
            </a:r>
          </a:p>
        </p:txBody>
      </p:sp>
    </p:spTree>
    <p:extLst>
      <p:ext uri="{BB962C8B-B14F-4D97-AF65-F5344CB8AC3E}">
        <p14:creationId xmlns:p14="http://schemas.microsoft.com/office/powerpoint/2010/main" val="9965636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HDFS</a:t>
            </a:r>
            <a:r>
              <a:rPr lang="zh-CN" altLang="en-US" dirty="0"/>
              <a:t>读数据流程</a:t>
            </a:r>
          </a:p>
        </p:txBody>
      </p:sp>
      <p:sp>
        <p:nvSpPr>
          <p:cNvPr id="5" name="文本占位符 4"/>
          <p:cNvSpPr>
            <a:spLocks noGrp="1"/>
          </p:cNvSpPr>
          <p:nvPr>
            <p:ph type="body" sz="quarter" idx="10"/>
          </p:nvPr>
        </p:nvSpPr>
        <p:spPr/>
        <p:txBody>
          <a:bodyPr/>
          <a:lstStyle/>
          <a:p>
            <a:r>
              <a:rPr lang="zh-CN" altLang="en-US" dirty="0"/>
              <a:t>完整流程图</a:t>
            </a:r>
          </a:p>
        </p:txBody>
      </p:sp>
      <p:pic>
        <p:nvPicPr>
          <p:cNvPr id="3" name="图片 2"/>
          <p:cNvPicPr>
            <a:picLocks noChangeAspect="1"/>
          </p:cNvPicPr>
          <p:nvPr/>
        </p:nvPicPr>
        <p:blipFill>
          <a:blip r:embed="rId2"/>
          <a:stretch>
            <a:fillRect/>
          </a:stretch>
        </p:blipFill>
        <p:spPr>
          <a:xfrm>
            <a:off x="2774502" y="1824833"/>
            <a:ext cx="6622354" cy="3627434"/>
          </a:xfrm>
          <a:prstGeom prst="rect">
            <a:avLst/>
          </a:prstGeom>
          <a:ln>
            <a:solidFill>
              <a:schemeClr val="accent1"/>
            </a:solidFill>
          </a:ln>
        </p:spPr>
      </p:pic>
    </p:spTree>
    <p:extLst>
      <p:ext uri="{BB962C8B-B14F-4D97-AF65-F5344CB8AC3E}">
        <p14:creationId xmlns:p14="http://schemas.microsoft.com/office/powerpoint/2010/main" val="38601935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a:xfrm>
            <a:off x="710880" y="950808"/>
            <a:ext cx="10749598" cy="5669067"/>
          </a:xfrm>
        </p:spPr>
        <p:txBody>
          <a:bodyPr/>
          <a:lstStyle/>
          <a:p>
            <a:pPr marL="0" indent="0">
              <a:buNone/>
            </a:pPr>
            <a:r>
              <a:rPr lang="en-US" altLang="zh-CN" dirty="0"/>
              <a:t>1</a:t>
            </a:r>
            <a:r>
              <a:rPr lang="zh-CN" altLang="en-US" dirty="0"/>
              <a:t>、</a:t>
            </a:r>
            <a:r>
              <a:rPr lang="en-US" altLang="zh-CN" dirty="0"/>
              <a:t>HDFS</a:t>
            </a:r>
            <a:r>
              <a:rPr lang="zh-CN" altLang="en-US" dirty="0"/>
              <a:t>客户端创建</a:t>
            </a:r>
            <a:r>
              <a:rPr lang="en-US" altLang="zh-CN" dirty="0"/>
              <a:t>FileSystem</a:t>
            </a:r>
            <a:r>
              <a:rPr lang="zh-CN" altLang="en-US" dirty="0"/>
              <a:t>对象实例</a:t>
            </a:r>
            <a:r>
              <a:rPr lang="en-US" altLang="zh-CN" dirty="0">
                <a:solidFill>
                  <a:srgbClr val="FF0000"/>
                </a:solidFill>
              </a:rPr>
              <a:t>DistributedFileSystem</a:t>
            </a:r>
            <a:r>
              <a:rPr lang="zh-CN" altLang="en-US" dirty="0"/>
              <a:t>，</a:t>
            </a:r>
            <a:r>
              <a:rPr lang="en-US" altLang="zh-CN" dirty="0"/>
              <a:t> FileSystem</a:t>
            </a:r>
            <a:r>
              <a:rPr lang="zh-CN" altLang="en-US" dirty="0"/>
              <a:t>封装了与文件系统操作的相关方法。调用</a:t>
            </a:r>
            <a:r>
              <a:rPr lang="en-US" altLang="zh-CN" dirty="0"/>
              <a:t>DistributedFileSystem</a:t>
            </a:r>
            <a:r>
              <a:rPr lang="zh-CN" altLang="en-US" dirty="0"/>
              <a:t>对象的</a:t>
            </a:r>
            <a:r>
              <a:rPr lang="en-US" altLang="zh-CN" dirty="0"/>
              <a:t>open()</a:t>
            </a:r>
            <a:r>
              <a:rPr lang="zh-CN" altLang="en-US" dirty="0"/>
              <a:t>方法来打开希望读取的文件。</a:t>
            </a:r>
            <a:endParaRPr lang="en-US" altLang="zh-CN" dirty="0"/>
          </a:p>
          <a:p>
            <a:pPr marL="0" indent="0">
              <a:buNone/>
            </a:pPr>
            <a:r>
              <a:rPr lang="en-US" altLang="zh-CN" dirty="0"/>
              <a:t>2</a:t>
            </a:r>
            <a:r>
              <a:rPr lang="zh-CN" altLang="en-US" dirty="0"/>
              <a:t>、</a:t>
            </a:r>
            <a:r>
              <a:rPr lang="en-US" altLang="zh-CN" dirty="0"/>
              <a:t>DistributedFileSystem</a:t>
            </a:r>
            <a:r>
              <a:rPr lang="zh-CN" altLang="en-US" dirty="0"/>
              <a:t>使用</a:t>
            </a:r>
            <a:r>
              <a:rPr lang="en-US" altLang="zh-CN" dirty="0"/>
              <a:t>RPC</a:t>
            </a:r>
            <a:r>
              <a:rPr lang="zh-CN" altLang="en-US" dirty="0"/>
              <a:t>调用</a:t>
            </a:r>
            <a:r>
              <a:rPr lang="en-US" altLang="zh-CN" dirty="0"/>
              <a:t>namenode</a:t>
            </a:r>
            <a:r>
              <a:rPr lang="zh-CN" altLang="en-US" dirty="0"/>
              <a:t>来确定</a:t>
            </a:r>
            <a:r>
              <a:rPr lang="zh-CN" altLang="en-US" b="1" dirty="0">
                <a:solidFill>
                  <a:srgbClr val="FF0000"/>
                </a:solidFill>
              </a:rPr>
              <a:t>文件中前几个块的块位置（分批次读取）信息</a:t>
            </a:r>
            <a:r>
              <a:rPr lang="zh-CN" altLang="en-US" dirty="0"/>
              <a:t>。</a:t>
            </a:r>
            <a:endParaRPr lang="en-US" altLang="zh-CN" dirty="0"/>
          </a:p>
          <a:p>
            <a:pPr marL="0" indent="0">
              <a:buNone/>
            </a:pPr>
            <a:r>
              <a:rPr lang="zh-CN" altLang="en-US" dirty="0"/>
              <a:t>对于每个块，</a:t>
            </a:r>
            <a:r>
              <a:rPr lang="en-US" altLang="zh-CN" dirty="0"/>
              <a:t>namenode</a:t>
            </a:r>
            <a:r>
              <a:rPr lang="zh-CN" altLang="en-US" dirty="0"/>
              <a:t>返回具有该块所有副本的</a:t>
            </a:r>
            <a:r>
              <a:rPr lang="en-US" altLang="zh-CN" dirty="0"/>
              <a:t>datanode</a:t>
            </a:r>
            <a:r>
              <a:rPr lang="zh-CN" altLang="en-US" dirty="0"/>
              <a:t>位置地址列表，并且该地址列表是排序好的，与客户端的网络拓扑距离近的排序靠前。</a:t>
            </a:r>
            <a:endParaRPr lang="zh-CN" altLang="en-US" sz="1400" dirty="0"/>
          </a:p>
        </p:txBody>
      </p:sp>
      <p:sp>
        <p:nvSpPr>
          <p:cNvPr id="3" name="标题 2"/>
          <p:cNvSpPr>
            <a:spLocks noGrp="1"/>
          </p:cNvSpPr>
          <p:nvPr>
            <p:ph type="title"/>
          </p:nvPr>
        </p:nvSpPr>
        <p:spPr/>
        <p:txBody>
          <a:bodyPr/>
          <a:lstStyle/>
          <a:p>
            <a:r>
              <a:rPr lang="en-US" altLang="zh-CN" dirty="0"/>
              <a:t>HDFS</a:t>
            </a:r>
            <a:r>
              <a:rPr lang="zh-CN" altLang="en-US" dirty="0"/>
              <a:t>读数据流程</a:t>
            </a:r>
          </a:p>
        </p:txBody>
      </p:sp>
      <p:pic>
        <p:nvPicPr>
          <p:cNvPr id="4" name="图片 3"/>
          <p:cNvPicPr>
            <a:picLocks noChangeAspect="1"/>
          </p:cNvPicPr>
          <p:nvPr/>
        </p:nvPicPr>
        <p:blipFill>
          <a:blip r:embed="rId2"/>
          <a:stretch>
            <a:fillRect/>
          </a:stretch>
        </p:blipFill>
        <p:spPr>
          <a:xfrm>
            <a:off x="3133725" y="3717233"/>
            <a:ext cx="6178202" cy="2816916"/>
          </a:xfrm>
          <a:prstGeom prst="rect">
            <a:avLst/>
          </a:prstGeom>
          <a:ln>
            <a:solidFill>
              <a:schemeClr val="accent1"/>
            </a:solidFill>
          </a:ln>
        </p:spPr>
      </p:pic>
    </p:spTree>
    <p:extLst>
      <p:ext uri="{BB962C8B-B14F-4D97-AF65-F5344CB8AC3E}">
        <p14:creationId xmlns:p14="http://schemas.microsoft.com/office/powerpoint/2010/main" val="2716656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1"/>
          </p:nvPr>
        </p:nvSpPr>
        <p:spPr/>
        <p:txBody>
          <a:bodyPr/>
          <a:lstStyle/>
          <a:p>
            <a:r>
              <a:rPr lang="zh-CN" altLang="en-US" b="1" dirty="0"/>
              <a:t>成本高</a:t>
            </a:r>
            <a:endParaRPr lang="en-US" altLang="zh-CN" b="1" dirty="0"/>
          </a:p>
          <a:p>
            <a:pPr marL="0" indent="0">
              <a:buNone/>
            </a:pPr>
            <a:r>
              <a:rPr lang="zh-CN" altLang="en-US" dirty="0"/>
              <a:t>传统存储硬件通用性差，设备投资加上后期维护、</a:t>
            </a:r>
            <a:r>
              <a:rPr lang="zh-CN" altLang="en-US" dirty="0">
                <a:solidFill>
                  <a:srgbClr val="FF0000"/>
                </a:solidFill>
              </a:rPr>
              <a:t>升级扩容的成本非常高</a:t>
            </a:r>
            <a:r>
              <a:rPr lang="zh-CN" altLang="en-US" dirty="0"/>
              <a:t>。</a:t>
            </a: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lang="zh-CN" altLang="en-US" dirty="0"/>
              <a:t>文件系统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zh-CN" altLang="en-US" dirty="0"/>
              <a:t>海量数据存储遇到的问题</a:t>
            </a:r>
          </a:p>
        </p:txBody>
      </p:sp>
      <p:pic>
        <p:nvPicPr>
          <p:cNvPr id="16" name="图片 15"/>
          <p:cNvPicPr/>
          <p:nvPr/>
        </p:nvPicPr>
        <p:blipFill>
          <a:blip r:embed="rId2"/>
          <a:stretch>
            <a:fillRect/>
          </a:stretch>
        </p:blipFill>
        <p:spPr>
          <a:xfrm>
            <a:off x="3355601" y="3301084"/>
            <a:ext cx="5695950" cy="2245995"/>
          </a:xfrm>
          <a:prstGeom prst="rect">
            <a:avLst/>
          </a:prstGeom>
          <a:ln>
            <a:solidFill>
              <a:schemeClr val="accent1"/>
            </a:solidFill>
          </a:ln>
        </p:spPr>
      </p:pic>
    </p:spTree>
    <p:extLst>
      <p:ext uri="{BB962C8B-B14F-4D97-AF65-F5344CB8AC3E}">
        <p14:creationId xmlns:p14="http://schemas.microsoft.com/office/powerpoint/2010/main" val="2330622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a:xfrm>
            <a:off x="710880" y="950808"/>
            <a:ext cx="10749598" cy="5669067"/>
          </a:xfrm>
        </p:spPr>
        <p:txBody>
          <a:bodyPr/>
          <a:lstStyle/>
          <a:p>
            <a:pPr marL="0" indent="0">
              <a:buNone/>
            </a:pPr>
            <a:r>
              <a:rPr lang="en-US" altLang="zh-CN" dirty="0"/>
              <a:t>3</a:t>
            </a:r>
            <a:r>
              <a:rPr lang="zh-CN" altLang="en-US" dirty="0"/>
              <a:t>、</a:t>
            </a:r>
            <a:r>
              <a:rPr lang="en-US" altLang="zh-CN" dirty="0"/>
              <a:t>DistributedFileSystem</a:t>
            </a:r>
            <a:r>
              <a:rPr lang="zh-CN" altLang="en-US" dirty="0"/>
              <a:t>将</a:t>
            </a:r>
            <a:r>
              <a:rPr lang="en-US" altLang="zh-CN" dirty="0"/>
              <a:t>FSDataInputStream</a:t>
            </a:r>
            <a:r>
              <a:rPr lang="zh-CN" altLang="en-US" dirty="0"/>
              <a:t>输入流返回到客户端以供其读取数据。</a:t>
            </a:r>
            <a:endParaRPr lang="en-US" altLang="zh-CN" dirty="0"/>
          </a:p>
          <a:p>
            <a:pPr marL="0" indent="0">
              <a:buNone/>
            </a:pPr>
            <a:r>
              <a:rPr lang="en-US" altLang="zh-CN" dirty="0"/>
              <a:t>4</a:t>
            </a:r>
            <a:r>
              <a:rPr lang="zh-CN" altLang="en-US" dirty="0"/>
              <a:t>、客户端在</a:t>
            </a:r>
            <a:r>
              <a:rPr lang="en-US" altLang="zh-CN" dirty="0"/>
              <a:t>FSDataInputStream</a:t>
            </a:r>
            <a:r>
              <a:rPr lang="zh-CN" altLang="en-US" dirty="0"/>
              <a:t>输入流上调用</a:t>
            </a:r>
            <a:r>
              <a:rPr lang="en-US" altLang="zh-CN" dirty="0"/>
              <a:t>read()</a:t>
            </a:r>
            <a:r>
              <a:rPr lang="zh-CN" altLang="en-US" dirty="0"/>
              <a:t>方法。然后，已存储</a:t>
            </a:r>
            <a:r>
              <a:rPr lang="en-US" altLang="zh-CN" dirty="0"/>
              <a:t>DataNode</a:t>
            </a:r>
            <a:r>
              <a:rPr lang="zh-CN" altLang="en-US" dirty="0"/>
              <a:t>地址的</a:t>
            </a:r>
            <a:r>
              <a:rPr lang="en-US" altLang="zh-CN" dirty="0" err="1"/>
              <a:t>InputStream</a:t>
            </a:r>
            <a:r>
              <a:rPr lang="zh-CN" altLang="en-US" dirty="0"/>
              <a:t>连接到文件中第一个块的最近的</a:t>
            </a:r>
            <a:r>
              <a:rPr lang="en-US" altLang="zh-CN" dirty="0"/>
              <a:t>DataNode</a:t>
            </a:r>
            <a:r>
              <a:rPr lang="zh-CN" altLang="en-US" dirty="0"/>
              <a:t>。数据从</a:t>
            </a:r>
            <a:r>
              <a:rPr lang="en-US" altLang="zh-CN" dirty="0"/>
              <a:t>DataNode</a:t>
            </a:r>
            <a:r>
              <a:rPr lang="zh-CN" altLang="en-US" dirty="0"/>
              <a:t>流回客户端，结果客户端可以在流上重复调用</a:t>
            </a:r>
            <a:r>
              <a:rPr lang="en-US" altLang="zh-CN" dirty="0"/>
              <a:t>read</a:t>
            </a:r>
            <a:r>
              <a:rPr lang="zh-CN" altLang="en-US" dirty="0"/>
              <a:t>（）。</a:t>
            </a:r>
            <a:endParaRPr lang="en-US" altLang="zh-CN" dirty="0"/>
          </a:p>
        </p:txBody>
      </p:sp>
      <p:sp>
        <p:nvSpPr>
          <p:cNvPr id="3" name="标题 2"/>
          <p:cNvSpPr>
            <a:spLocks noGrp="1"/>
          </p:cNvSpPr>
          <p:nvPr>
            <p:ph type="title"/>
          </p:nvPr>
        </p:nvSpPr>
        <p:spPr/>
        <p:txBody>
          <a:bodyPr/>
          <a:lstStyle/>
          <a:p>
            <a:r>
              <a:rPr lang="en-US" altLang="zh-CN" dirty="0"/>
              <a:t>HDFS</a:t>
            </a:r>
            <a:r>
              <a:rPr lang="zh-CN" altLang="en-US" dirty="0"/>
              <a:t>读数据流程</a:t>
            </a:r>
          </a:p>
        </p:txBody>
      </p:sp>
      <p:pic>
        <p:nvPicPr>
          <p:cNvPr id="7" name="图片 6"/>
          <p:cNvPicPr>
            <a:picLocks noChangeAspect="1"/>
          </p:cNvPicPr>
          <p:nvPr/>
        </p:nvPicPr>
        <p:blipFill>
          <a:blip r:embed="rId2"/>
          <a:stretch>
            <a:fillRect/>
          </a:stretch>
        </p:blipFill>
        <p:spPr>
          <a:xfrm>
            <a:off x="3133725" y="3717233"/>
            <a:ext cx="6178202" cy="2816916"/>
          </a:xfrm>
          <a:prstGeom prst="rect">
            <a:avLst/>
          </a:prstGeom>
          <a:ln>
            <a:solidFill>
              <a:schemeClr val="accent1"/>
            </a:solidFill>
          </a:ln>
        </p:spPr>
      </p:pic>
    </p:spTree>
    <p:extLst>
      <p:ext uri="{BB962C8B-B14F-4D97-AF65-F5344CB8AC3E}">
        <p14:creationId xmlns:p14="http://schemas.microsoft.com/office/powerpoint/2010/main" val="137593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a:xfrm>
            <a:off x="710880" y="950808"/>
            <a:ext cx="10749598" cy="5669067"/>
          </a:xfrm>
        </p:spPr>
        <p:txBody>
          <a:bodyPr/>
          <a:lstStyle/>
          <a:p>
            <a:pPr marL="0" indent="0">
              <a:buNone/>
            </a:pPr>
            <a:r>
              <a:rPr lang="en-US" altLang="zh-CN" dirty="0"/>
              <a:t>5</a:t>
            </a:r>
            <a:r>
              <a:rPr lang="zh-CN" altLang="en-US" dirty="0"/>
              <a:t>、当该块结束时，</a:t>
            </a:r>
            <a:r>
              <a:rPr lang="en-US" altLang="zh-CN" dirty="0" err="1"/>
              <a:t>InputStream</a:t>
            </a:r>
            <a:r>
              <a:rPr lang="zh-CN" altLang="en-US" dirty="0"/>
              <a:t>将关闭与</a:t>
            </a:r>
            <a:r>
              <a:rPr lang="en-US" altLang="zh-CN" dirty="0"/>
              <a:t>DataNode</a:t>
            </a:r>
            <a:r>
              <a:rPr lang="zh-CN" altLang="en-US" dirty="0"/>
              <a:t>的连接，然后寻找下一个块的最佳</a:t>
            </a:r>
            <a:r>
              <a:rPr lang="en-US" altLang="zh-CN" dirty="0"/>
              <a:t>datanode</a:t>
            </a:r>
            <a:r>
              <a:rPr lang="zh-CN" altLang="en-US" dirty="0"/>
              <a:t>。这些操作对用户来说是透明的。所以用户感觉起来它一直在读取一个连续的流。</a:t>
            </a:r>
            <a:endParaRPr lang="en-US" altLang="zh-CN" dirty="0"/>
          </a:p>
          <a:p>
            <a:pPr marL="0" indent="0">
              <a:buNone/>
            </a:pPr>
            <a:r>
              <a:rPr lang="zh-CN" altLang="en-US" dirty="0"/>
              <a:t>客户端从流中读取数据时，也会根据需要询问</a:t>
            </a:r>
            <a:r>
              <a:rPr lang="en-US" altLang="zh-CN" dirty="0"/>
              <a:t>NameNode</a:t>
            </a:r>
            <a:r>
              <a:rPr lang="zh-CN" altLang="en-US" dirty="0"/>
              <a:t>来</a:t>
            </a:r>
            <a:r>
              <a:rPr lang="zh-CN" altLang="en-US" dirty="0">
                <a:solidFill>
                  <a:srgbClr val="FF0000"/>
                </a:solidFill>
              </a:rPr>
              <a:t>检索下一批数据块的</a:t>
            </a:r>
            <a:r>
              <a:rPr lang="en-US" altLang="zh-CN" dirty="0">
                <a:solidFill>
                  <a:srgbClr val="FF0000"/>
                </a:solidFill>
              </a:rPr>
              <a:t>DataNode</a:t>
            </a:r>
            <a:r>
              <a:rPr lang="zh-CN" altLang="en-US" dirty="0">
                <a:solidFill>
                  <a:srgbClr val="FF0000"/>
                </a:solidFill>
              </a:rPr>
              <a:t>位置信息</a:t>
            </a:r>
            <a:r>
              <a:rPr lang="zh-CN" altLang="en-US" dirty="0"/>
              <a:t>。</a:t>
            </a:r>
            <a:endParaRPr lang="en-US" altLang="zh-CN" dirty="0"/>
          </a:p>
          <a:p>
            <a:pPr marL="0" indent="0">
              <a:buNone/>
            </a:pPr>
            <a:r>
              <a:rPr lang="en-US" altLang="zh-CN" dirty="0"/>
              <a:t>6</a:t>
            </a:r>
            <a:r>
              <a:rPr lang="zh-CN" altLang="en-US" dirty="0"/>
              <a:t>、一旦客户端完成读取，就对</a:t>
            </a:r>
            <a:r>
              <a:rPr lang="en-US" altLang="zh-CN" dirty="0"/>
              <a:t>FSDataInputStream</a:t>
            </a:r>
            <a:r>
              <a:rPr lang="zh-CN" altLang="en-US" dirty="0"/>
              <a:t>调用</a:t>
            </a:r>
            <a:r>
              <a:rPr lang="en-US" altLang="zh-CN" dirty="0"/>
              <a:t>close()</a:t>
            </a:r>
            <a:r>
              <a:rPr lang="zh-CN" altLang="en-US" dirty="0"/>
              <a:t>方法。</a:t>
            </a:r>
          </a:p>
        </p:txBody>
      </p:sp>
      <p:sp>
        <p:nvSpPr>
          <p:cNvPr id="3" name="标题 2"/>
          <p:cNvSpPr>
            <a:spLocks noGrp="1"/>
          </p:cNvSpPr>
          <p:nvPr>
            <p:ph type="title"/>
          </p:nvPr>
        </p:nvSpPr>
        <p:spPr/>
        <p:txBody>
          <a:bodyPr/>
          <a:lstStyle/>
          <a:p>
            <a:r>
              <a:rPr lang="en-US" altLang="zh-CN" dirty="0"/>
              <a:t>HDFS</a:t>
            </a:r>
            <a:r>
              <a:rPr lang="zh-CN" altLang="en-US" dirty="0"/>
              <a:t>读数据流程</a:t>
            </a:r>
          </a:p>
        </p:txBody>
      </p:sp>
      <p:pic>
        <p:nvPicPr>
          <p:cNvPr id="7" name="图片 6"/>
          <p:cNvPicPr>
            <a:picLocks noChangeAspect="1"/>
          </p:cNvPicPr>
          <p:nvPr/>
        </p:nvPicPr>
        <p:blipFill>
          <a:blip r:embed="rId2"/>
          <a:stretch>
            <a:fillRect/>
          </a:stretch>
        </p:blipFill>
        <p:spPr>
          <a:xfrm>
            <a:off x="3133725" y="3717233"/>
            <a:ext cx="6178202" cy="2816916"/>
          </a:xfrm>
          <a:prstGeom prst="rect">
            <a:avLst/>
          </a:prstGeom>
          <a:ln>
            <a:solidFill>
              <a:schemeClr val="accent1"/>
            </a:solidFill>
          </a:ln>
        </p:spPr>
      </p:pic>
    </p:spTree>
    <p:extLst>
      <p:ext uri="{BB962C8B-B14F-4D97-AF65-F5344CB8AC3E}">
        <p14:creationId xmlns:p14="http://schemas.microsoft.com/office/powerpoint/2010/main" val="288781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altLang="zh-CN" dirty="0"/>
              <a:t>namenode</a:t>
            </a:r>
            <a:r>
              <a:rPr lang="zh-CN" altLang="en-US" dirty="0"/>
              <a:t>、</a:t>
            </a:r>
            <a:r>
              <a:rPr lang="en-US" altLang="zh-CN" dirty="0"/>
              <a:t>datanode</a:t>
            </a:r>
            <a:r>
              <a:rPr lang="zh-CN" altLang="en-US" dirty="0"/>
              <a:t>职责</a:t>
            </a:r>
            <a:endParaRPr lang="en-US" altLang="zh-CN" dirty="0"/>
          </a:p>
          <a:p>
            <a:r>
              <a:rPr lang="en-US" altLang="zh-CN" dirty="0"/>
              <a:t>HDFS</a:t>
            </a:r>
            <a:r>
              <a:rPr lang="zh-CN" altLang="en-US" dirty="0"/>
              <a:t>写数据流程（上传文件）</a:t>
            </a:r>
            <a:endParaRPr lang="en-US" altLang="zh-CN" dirty="0"/>
          </a:p>
          <a:p>
            <a:r>
              <a:rPr lang="en-US" altLang="zh-CN" dirty="0"/>
              <a:t>HDFS</a:t>
            </a:r>
            <a:r>
              <a:rPr lang="zh-CN" altLang="en-US" dirty="0"/>
              <a:t>读数据流程（下载文件）</a:t>
            </a:r>
            <a:endParaRPr lang="en-US" altLang="zh-CN" dirty="0"/>
          </a:p>
          <a:p>
            <a:r>
              <a:rPr lang="en-US" altLang="zh-CN" dirty="0">
                <a:solidFill>
                  <a:srgbClr val="C00000"/>
                </a:solidFill>
              </a:rPr>
              <a:t>namenode</a:t>
            </a:r>
            <a:r>
              <a:rPr lang="zh-CN" altLang="en-US" dirty="0">
                <a:solidFill>
                  <a:srgbClr val="C00000"/>
                </a:solidFill>
              </a:rPr>
              <a:t>、</a:t>
            </a:r>
            <a:r>
              <a:rPr lang="en-US" altLang="zh-CN" dirty="0">
                <a:solidFill>
                  <a:srgbClr val="C00000"/>
                </a:solidFill>
              </a:rPr>
              <a:t>datanode</a:t>
            </a:r>
            <a:r>
              <a:rPr lang="zh-CN" altLang="en-US" dirty="0">
                <a:solidFill>
                  <a:srgbClr val="C00000"/>
                </a:solidFill>
              </a:rPr>
              <a:t>之间的通信</a:t>
            </a:r>
          </a:p>
        </p:txBody>
      </p:sp>
    </p:spTree>
    <p:extLst>
      <p:ext uri="{BB962C8B-B14F-4D97-AF65-F5344CB8AC3E}">
        <p14:creationId xmlns:p14="http://schemas.microsoft.com/office/powerpoint/2010/main" val="6318977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启动时，</a:t>
            </a:r>
            <a:r>
              <a:rPr lang="en-US" altLang="zh-CN" dirty="0"/>
              <a:t>DataNode</a:t>
            </a:r>
            <a:r>
              <a:rPr lang="zh-CN" altLang="en-US" dirty="0"/>
              <a:t>需要向</a:t>
            </a:r>
            <a:r>
              <a:rPr lang="en-US" altLang="zh-CN" dirty="0"/>
              <a:t>NameNode</a:t>
            </a:r>
            <a:r>
              <a:rPr lang="zh-CN" altLang="en-US" dirty="0"/>
              <a:t>注册自己并汇报自己持有的数据块信息；</a:t>
            </a:r>
            <a:endParaRPr lang="en-US" altLang="zh-CN" dirty="0"/>
          </a:p>
          <a:p>
            <a:r>
              <a:rPr lang="zh-CN" altLang="en-US" dirty="0"/>
              <a:t>工作时，主从之间有</a:t>
            </a:r>
            <a:r>
              <a:rPr lang="zh-CN" altLang="en-US" dirty="0">
                <a:solidFill>
                  <a:srgbClr val="C00000"/>
                </a:solidFill>
              </a:rPr>
              <a:t>心跳机制</a:t>
            </a:r>
            <a:r>
              <a:rPr lang="zh-CN" altLang="en-US" dirty="0"/>
              <a:t>，</a:t>
            </a:r>
            <a:r>
              <a:rPr lang="zh-CN" altLang="en-US" dirty="0">
                <a:solidFill>
                  <a:srgbClr val="C00000"/>
                </a:solidFill>
              </a:rPr>
              <a:t>数据块汇报机制</a:t>
            </a:r>
            <a:r>
              <a:rPr lang="zh-CN" altLang="en-US" dirty="0"/>
              <a:t>；</a:t>
            </a:r>
            <a:endParaRPr lang="en-US" altLang="zh-CN" dirty="0"/>
          </a:p>
          <a:p>
            <a:r>
              <a:rPr lang="en-US" altLang="zh-CN" dirty="0"/>
              <a:t>DataNode</a:t>
            </a:r>
            <a:r>
              <a:rPr lang="zh-CN" altLang="en-US" dirty="0"/>
              <a:t>会定期（</a:t>
            </a:r>
            <a:r>
              <a:rPr lang="en-US" altLang="zh-CN" dirty="0" err="1"/>
              <a:t>dfs.heartbeat.interval</a:t>
            </a:r>
            <a:r>
              <a:rPr lang="zh-CN" altLang="en-US" dirty="0"/>
              <a:t>配置项配置，默认是</a:t>
            </a:r>
            <a:r>
              <a:rPr lang="en-US" altLang="zh-CN" dirty="0"/>
              <a:t>3</a:t>
            </a:r>
            <a:r>
              <a:rPr lang="zh-CN" altLang="en-US" dirty="0"/>
              <a:t>秒）向</a:t>
            </a:r>
            <a:r>
              <a:rPr lang="en-US" altLang="zh-CN" dirty="0"/>
              <a:t>NameNode</a:t>
            </a:r>
            <a:r>
              <a:rPr lang="zh-CN" altLang="en-US" dirty="0"/>
              <a:t>发送心跳，如果</a:t>
            </a:r>
            <a:r>
              <a:rPr lang="en-US" altLang="zh-CN" dirty="0"/>
              <a:t>NameNode</a:t>
            </a:r>
            <a:r>
              <a:rPr lang="zh-CN" altLang="en-US" dirty="0"/>
              <a:t>长时间没有接受到</a:t>
            </a:r>
            <a:r>
              <a:rPr lang="en-US" altLang="zh-CN" dirty="0"/>
              <a:t>DataNode</a:t>
            </a:r>
            <a:r>
              <a:rPr lang="zh-CN" altLang="en-US" dirty="0"/>
              <a:t>发送的心跳， </a:t>
            </a:r>
            <a:r>
              <a:rPr lang="en-US" altLang="zh-CN" dirty="0"/>
              <a:t>NameNode</a:t>
            </a:r>
            <a:r>
              <a:rPr lang="zh-CN" altLang="en-US" dirty="0"/>
              <a:t>就会认为该</a:t>
            </a:r>
            <a:r>
              <a:rPr lang="en-US" altLang="zh-CN" dirty="0"/>
              <a:t>DataNode</a:t>
            </a:r>
            <a:r>
              <a:rPr lang="zh-CN" altLang="en-US" dirty="0"/>
              <a:t>失效。</a:t>
            </a:r>
          </a:p>
          <a:p>
            <a:r>
              <a:rPr lang="en-US" altLang="zh-CN" dirty="0"/>
              <a:t>DataNode</a:t>
            </a:r>
            <a:r>
              <a:rPr lang="zh-CN" altLang="en-US" dirty="0"/>
              <a:t>会定期向</a:t>
            </a:r>
            <a:r>
              <a:rPr lang="en-US" altLang="zh-CN" dirty="0"/>
              <a:t>NameNode</a:t>
            </a:r>
            <a:r>
              <a:rPr lang="zh-CN" altLang="en-US" dirty="0"/>
              <a:t>进行自己持有的数据块信息汇报，汇报时间间隔取参数</a:t>
            </a:r>
            <a:r>
              <a:rPr lang="en-US" altLang="zh-CN" dirty="0" err="1"/>
              <a:t>dfs.blockreport.intervalMsec</a:t>
            </a:r>
            <a:r>
              <a:rPr lang="en-US" altLang="zh-CN" dirty="0"/>
              <a:t>,</a:t>
            </a:r>
            <a:r>
              <a:rPr lang="zh-CN" altLang="en-US" dirty="0"/>
              <a:t>参数未配置的话默认为</a:t>
            </a:r>
            <a:r>
              <a:rPr lang="en-US" altLang="zh-CN" dirty="0"/>
              <a:t>6</a:t>
            </a:r>
            <a:r>
              <a:rPr lang="zh-CN" altLang="en-US" dirty="0"/>
              <a:t>小时。</a:t>
            </a:r>
            <a:endParaRPr lang="en-US" altLang="zh-CN" dirty="0"/>
          </a:p>
          <a:p>
            <a:endParaRPr lang="zh-CN" altLang="en-US" dirty="0"/>
          </a:p>
        </p:txBody>
      </p:sp>
      <p:sp>
        <p:nvSpPr>
          <p:cNvPr id="5" name="标题 4"/>
          <p:cNvSpPr>
            <a:spLocks noGrp="1"/>
          </p:cNvSpPr>
          <p:nvPr>
            <p:ph type="title"/>
          </p:nvPr>
        </p:nvSpPr>
        <p:spPr/>
        <p:txBody>
          <a:bodyPr/>
          <a:lstStyle/>
          <a:p>
            <a:r>
              <a:rPr lang="en-US" altLang="zh-CN" dirty="0"/>
              <a:t>namenode</a:t>
            </a:r>
            <a:r>
              <a:rPr lang="zh-CN" altLang="en-US" dirty="0"/>
              <a:t>、</a:t>
            </a:r>
            <a:r>
              <a:rPr lang="en-US" altLang="zh-CN" dirty="0"/>
              <a:t>datanode</a:t>
            </a:r>
            <a:r>
              <a:rPr lang="zh-CN" altLang="en-US" dirty="0"/>
              <a:t>之间的通信</a:t>
            </a:r>
          </a:p>
        </p:txBody>
      </p:sp>
      <p:sp>
        <p:nvSpPr>
          <p:cNvPr id="6" name="文本占位符 5"/>
          <p:cNvSpPr>
            <a:spLocks noGrp="1"/>
          </p:cNvSpPr>
          <p:nvPr>
            <p:ph type="body" sz="quarter" idx="10"/>
          </p:nvPr>
        </p:nvSpPr>
        <p:spPr/>
        <p:txBody>
          <a:bodyPr/>
          <a:lstStyle/>
          <a:p>
            <a:r>
              <a:rPr lang="zh-CN" altLang="en-US" dirty="0"/>
              <a:t>概述</a:t>
            </a:r>
          </a:p>
        </p:txBody>
      </p:sp>
      <p:pic>
        <p:nvPicPr>
          <p:cNvPr id="8" name="图片 7">
            <a:extLst>
              <a:ext uri="{FF2B5EF4-FFF2-40B4-BE49-F238E27FC236}">
                <a16:creationId xmlns:a16="http://schemas.microsoft.com/office/drawing/2014/main" id="{36E473BB-DC67-0D1E-379C-2B32A6AD22D6}"/>
              </a:ext>
            </a:extLst>
          </p:cNvPr>
          <p:cNvPicPr>
            <a:picLocks noChangeAspect="1"/>
          </p:cNvPicPr>
          <p:nvPr/>
        </p:nvPicPr>
        <p:blipFill>
          <a:blip r:embed="rId2"/>
          <a:stretch>
            <a:fillRect/>
          </a:stretch>
        </p:blipFill>
        <p:spPr>
          <a:xfrm>
            <a:off x="2986174" y="4156231"/>
            <a:ext cx="5875229" cy="2457580"/>
          </a:xfrm>
          <a:prstGeom prst="rect">
            <a:avLst/>
          </a:prstGeom>
        </p:spPr>
      </p:pic>
    </p:spTree>
    <p:extLst>
      <p:ext uri="{BB962C8B-B14F-4D97-AF65-F5344CB8AC3E}">
        <p14:creationId xmlns:p14="http://schemas.microsoft.com/office/powerpoint/2010/main" val="15530051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dirty="0"/>
              <a:t>HDFS</a:t>
            </a:r>
            <a:r>
              <a:rPr kumimoji="1" lang="zh-CN" altLang="en-US" dirty="0"/>
              <a:t>辅助工具</a:t>
            </a:r>
            <a:endParaRPr kumimoji="1" lang="en-US" altLang="zh-CN" dirty="0"/>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04</a:t>
            </a:r>
            <a:endParaRPr kumimoji="1" lang="zh-CN" altLang="en-US" dirty="0"/>
          </a:p>
        </p:txBody>
      </p:sp>
    </p:spTree>
    <p:extLst>
      <p:ext uri="{BB962C8B-B14F-4D97-AF65-F5344CB8AC3E}">
        <p14:creationId xmlns:p14="http://schemas.microsoft.com/office/powerpoint/2010/main" val="8357048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solidFill>
                  <a:srgbClr val="C00000"/>
                </a:solidFill>
              </a:rPr>
              <a:t>跨集群复制数据工具</a:t>
            </a:r>
            <a:r>
              <a:rPr lang="en-US" altLang="zh-CN" dirty="0">
                <a:solidFill>
                  <a:srgbClr val="C00000"/>
                </a:solidFill>
              </a:rPr>
              <a:t>distcp</a:t>
            </a:r>
          </a:p>
          <a:p>
            <a:r>
              <a:rPr lang="zh-CN" altLang="en-US" dirty="0"/>
              <a:t>文件归档工具</a:t>
            </a:r>
            <a:r>
              <a:rPr lang="en-US" altLang="zh-CN" dirty="0"/>
              <a:t>archive</a:t>
            </a:r>
            <a:endParaRPr lang="zh-CN" altLang="en-US" dirty="0"/>
          </a:p>
        </p:txBody>
      </p:sp>
    </p:spTree>
    <p:extLst>
      <p:ext uri="{BB962C8B-B14F-4D97-AF65-F5344CB8AC3E}">
        <p14:creationId xmlns:p14="http://schemas.microsoft.com/office/powerpoint/2010/main" val="12029135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DistCp</a:t>
            </a:r>
            <a:r>
              <a:rPr lang="zh-CN" altLang="en-US" dirty="0"/>
              <a:t>是</a:t>
            </a:r>
            <a:r>
              <a:rPr lang="en-US" altLang="zh-CN" dirty="0"/>
              <a:t>Hadoop</a:t>
            </a:r>
            <a:r>
              <a:rPr lang="zh-CN" altLang="en-US" dirty="0"/>
              <a:t>中的一种工具，在</a:t>
            </a:r>
            <a:r>
              <a:rPr lang="en-US" altLang="zh-CN" dirty="0"/>
              <a:t>hadoop-tools</a:t>
            </a:r>
            <a:r>
              <a:rPr lang="zh-CN" altLang="en-US" dirty="0"/>
              <a:t>工程下，作为独立子工程存在。</a:t>
            </a:r>
            <a:endParaRPr lang="en-US" altLang="zh-CN" dirty="0"/>
          </a:p>
          <a:p>
            <a:r>
              <a:rPr lang="zh-CN" altLang="en-US" dirty="0"/>
              <a:t>定位</a:t>
            </a:r>
            <a:r>
              <a:rPr lang="zh-CN" altLang="en-US" dirty="0">
                <a:solidFill>
                  <a:srgbClr val="FF0000"/>
                </a:solidFill>
              </a:rPr>
              <a:t>用于数据迁移</a:t>
            </a:r>
            <a:r>
              <a:rPr lang="zh-CN" altLang="en-US" dirty="0"/>
              <a:t>，定期在集群之间和集群内部备份数据。</a:t>
            </a:r>
            <a:endParaRPr lang="en-US" altLang="zh-CN" dirty="0"/>
          </a:p>
          <a:p>
            <a:r>
              <a:rPr lang="zh-CN" altLang="en-US" dirty="0"/>
              <a:t>在备份过程中，每次运行</a:t>
            </a:r>
            <a:r>
              <a:rPr lang="en-US" altLang="zh-CN" dirty="0"/>
              <a:t>DistCp</a:t>
            </a:r>
            <a:r>
              <a:rPr lang="zh-CN" altLang="en-US" dirty="0"/>
              <a:t>都称为一个备份周期。尽管性能相对较慢，但它的普及程度已经越来越高。</a:t>
            </a:r>
            <a:endParaRPr lang="en-US" altLang="zh-CN" dirty="0"/>
          </a:p>
          <a:p>
            <a:r>
              <a:rPr lang="en-US" altLang="zh-CN" dirty="0"/>
              <a:t>DistCp</a:t>
            </a:r>
            <a:r>
              <a:rPr lang="zh-CN" altLang="en-US" dirty="0">
                <a:solidFill>
                  <a:srgbClr val="FF0000"/>
                </a:solidFill>
              </a:rPr>
              <a:t>底层使用</a:t>
            </a:r>
            <a:r>
              <a:rPr lang="en-US" altLang="zh-CN" dirty="0">
                <a:solidFill>
                  <a:srgbClr val="FF0000"/>
                </a:solidFill>
              </a:rPr>
              <a:t>MapReduce</a:t>
            </a:r>
            <a:r>
              <a:rPr lang="zh-CN" altLang="en-US" dirty="0"/>
              <a:t>在群集之间或并行在同一群集内复制文件。执行复制的</a:t>
            </a:r>
            <a:r>
              <a:rPr lang="en-US" altLang="zh-CN" dirty="0"/>
              <a:t>MapReduce</a:t>
            </a:r>
            <a:r>
              <a:rPr lang="zh-CN" altLang="en-US" dirty="0">
                <a:solidFill>
                  <a:srgbClr val="FF0000"/>
                </a:solidFill>
              </a:rPr>
              <a:t>只有</a:t>
            </a:r>
            <a:r>
              <a:rPr lang="en-US" altLang="zh-CN" dirty="0">
                <a:solidFill>
                  <a:srgbClr val="FF0000"/>
                </a:solidFill>
              </a:rPr>
              <a:t>mapper</a:t>
            </a:r>
            <a:r>
              <a:rPr lang="zh-CN" altLang="en-US" dirty="0">
                <a:solidFill>
                  <a:srgbClr val="FF0000"/>
                </a:solidFill>
              </a:rPr>
              <a:t>阶段</a:t>
            </a:r>
            <a:r>
              <a:rPr lang="zh-CN" altLang="en-US" dirty="0"/>
              <a:t>。</a:t>
            </a:r>
          </a:p>
        </p:txBody>
      </p:sp>
      <p:sp>
        <p:nvSpPr>
          <p:cNvPr id="2" name="标题 1"/>
          <p:cNvSpPr>
            <a:spLocks noGrp="1"/>
          </p:cNvSpPr>
          <p:nvPr>
            <p:ph type="title"/>
          </p:nvPr>
        </p:nvSpPr>
        <p:spPr/>
        <p:txBody>
          <a:bodyPr/>
          <a:lstStyle/>
          <a:p>
            <a:r>
              <a:rPr lang="zh-CN" altLang="en-US" dirty="0"/>
              <a:t>跨集群复制数据工具</a:t>
            </a:r>
            <a:r>
              <a:rPr lang="en-US" altLang="zh-CN" dirty="0"/>
              <a:t>Distcp</a:t>
            </a:r>
          </a:p>
        </p:txBody>
      </p:sp>
      <p:sp>
        <p:nvSpPr>
          <p:cNvPr id="5" name="文本占位符 4"/>
          <p:cNvSpPr>
            <a:spLocks noGrp="1"/>
          </p:cNvSpPr>
          <p:nvPr>
            <p:ph type="body" sz="quarter" idx="10"/>
          </p:nvPr>
        </p:nvSpPr>
        <p:spPr/>
        <p:txBody>
          <a:bodyPr/>
          <a:lstStyle/>
          <a:p>
            <a:r>
              <a:rPr lang="zh-CN" altLang="en-US" dirty="0"/>
              <a:t>概述</a:t>
            </a:r>
            <a:endParaRPr lang="en-US" altLang="zh-CN" dirty="0"/>
          </a:p>
        </p:txBody>
      </p:sp>
      <p:pic>
        <p:nvPicPr>
          <p:cNvPr id="7" name="图片 6" descr="distcp-f1"/>
          <p:cNvPicPr/>
          <p:nvPr/>
        </p:nvPicPr>
        <p:blipFill>
          <a:blip r:embed="rId2">
            <a:extLst>
              <a:ext uri="{28A0092B-C50C-407E-A947-70E740481C1C}">
                <a14:useLocalDpi xmlns:a14="http://schemas.microsoft.com/office/drawing/2010/main" val="0"/>
              </a:ext>
            </a:extLst>
          </a:blip>
          <a:srcRect/>
          <a:stretch>
            <a:fillRect/>
          </a:stretch>
        </p:blipFill>
        <p:spPr bwMode="auto">
          <a:xfrm>
            <a:off x="2511121" y="3926897"/>
            <a:ext cx="7149115" cy="1938811"/>
          </a:xfrm>
          <a:prstGeom prst="rect">
            <a:avLst/>
          </a:prstGeom>
          <a:noFill/>
          <a:ln>
            <a:solidFill>
              <a:schemeClr val="accent1"/>
            </a:solidFill>
          </a:ln>
        </p:spPr>
      </p:pic>
    </p:spTree>
    <p:extLst>
      <p:ext uri="{BB962C8B-B14F-4D97-AF65-F5344CB8AC3E}">
        <p14:creationId xmlns:p14="http://schemas.microsoft.com/office/powerpoint/2010/main" val="42944132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跨集群复制数据工具</a:t>
            </a:r>
            <a:r>
              <a:rPr lang="en-US" altLang="zh-CN" dirty="0"/>
              <a:t>Distcp</a:t>
            </a:r>
            <a:endParaRPr lang="zh-CN" altLang="en-US" dirty="0"/>
          </a:p>
        </p:txBody>
      </p:sp>
      <p:sp>
        <p:nvSpPr>
          <p:cNvPr id="5" name="文本占位符 4"/>
          <p:cNvSpPr>
            <a:spLocks noGrp="1"/>
          </p:cNvSpPr>
          <p:nvPr>
            <p:ph type="body" sz="quarter" idx="10"/>
          </p:nvPr>
        </p:nvSpPr>
        <p:spPr/>
        <p:txBody>
          <a:bodyPr/>
          <a:lstStyle/>
          <a:p>
            <a:r>
              <a:rPr lang="zh-CN" altLang="en-US" dirty="0"/>
              <a:t>命令</a:t>
            </a:r>
            <a:endParaRPr lang="en-US" altLang="zh-CN" dirty="0"/>
          </a:p>
        </p:txBody>
      </p:sp>
      <p:sp>
        <p:nvSpPr>
          <p:cNvPr id="4" name="矩形 3"/>
          <p:cNvSpPr/>
          <p:nvPr/>
        </p:nvSpPr>
        <p:spPr>
          <a:xfrm>
            <a:off x="804515" y="4279560"/>
            <a:ext cx="9521819" cy="1298817"/>
          </a:xfrm>
          <a:prstGeom prst="rect">
            <a:avLst/>
          </a:prstGeom>
        </p:spPr>
        <p:txBody>
          <a:bodyPr wrap="square">
            <a:spAutoFit/>
          </a:bodyPr>
          <a:lstStyle/>
          <a:p>
            <a:pPr marL="360000" indent="-360000" eaLnBrk="0" fontAlgn="base" hangingPunct="0">
              <a:lnSpc>
                <a:spcPct val="150000"/>
              </a:lnSpc>
              <a:spcBef>
                <a:spcPct val="20000"/>
              </a:spcBef>
              <a:spcAft>
                <a:spcPct val="0"/>
              </a:spcAft>
              <a:buClr>
                <a:srgbClr val="404040"/>
              </a:buClr>
              <a:buSzPct val="85000"/>
              <a:buFont typeface="Wingdings" pitchFamily="2" charset="2"/>
              <a:buChar char="l"/>
            </a:pPr>
            <a:r>
              <a:rPr lang="zh-CN"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其中 </a:t>
            </a:r>
            <a:r>
              <a:rPr lang="en-US" altLang="zh-CN" sz="1600" dirty="0" err="1">
                <a:solidFill>
                  <a:schemeClr val="tx1">
                    <a:lumMod val="85000"/>
                    <a:lumOff val="15000"/>
                  </a:schemeClr>
                </a:solidFill>
                <a:latin typeface="Alibaba PuHuiTi R" pitchFamily="18" charset="-122"/>
                <a:ea typeface="Alibaba PuHuiTi R" pitchFamily="18" charset="-122"/>
                <a:cs typeface="Alibaba PuHuiTi R" pitchFamily="18" charset="-122"/>
              </a:rPr>
              <a:t>source_path</a:t>
            </a:r>
            <a:r>
              <a:rPr lang="en-US"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 </a:t>
            </a:r>
            <a:r>
              <a:rPr lang="zh-CN"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a:t>
            </a:r>
            <a:r>
              <a:rPr lang="en-US" altLang="zh-CN" sz="1600" dirty="0" err="1">
                <a:solidFill>
                  <a:schemeClr val="tx1">
                    <a:lumMod val="85000"/>
                    <a:lumOff val="15000"/>
                  </a:schemeClr>
                </a:solidFill>
                <a:latin typeface="Alibaba PuHuiTi R" pitchFamily="18" charset="-122"/>
                <a:ea typeface="Alibaba PuHuiTi R" pitchFamily="18" charset="-122"/>
                <a:cs typeface="Alibaba PuHuiTi R" pitchFamily="18" charset="-122"/>
              </a:rPr>
              <a:t>target_path</a:t>
            </a:r>
            <a:r>
              <a:rPr lang="en-US"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 </a:t>
            </a:r>
            <a:r>
              <a:rPr lang="zh-CN"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需要</a:t>
            </a:r>
            <a:r>
              <a:rPr lang="zh-CN" altLang="zh-CN" sz="1600" dirty="0">
                <a:solidFill>
                  <a:srgbClr val="FF0000"/>
                </a:solidFill>
                <a:latin typeface="Alibaba PuHuiTi R" pitchFamily="18" charset="-122"/>
                <a:ea typeface="Alibaba PuHuiTi R" pitchFamily="18" charset="-122"/>
                <a:cs typeface="Alibaba PuHuiTi R" pitchFamily="18" charset="-122"/>
              </a:rPr>
              <a:t>带上地址前缀以区分不同的集群</a:t>
            </a:r>
            <a:endParaRPr lang="zh-CN" altLang="zh-CN" sz="1600" b="1" dirty="0">
              <a:solidFill>
                <a:schemeClr val="tx1">
                  <a:lumMod val="85000"/>
                  <a:lumOff val="15000"/>
                </a:schemeClr>
              </a:solidFill>
              <a:latin typeface="Alibaba PuHuiTi R" pitchFamily="18" charset="-122"/>
              <a:ea typeface="Alibaba PuHuiTi R" pitchFamily="18" charset="-122"/>
              <a:cs typeface="Alibaba PuHuiTi R" pitchFamily="18" charset="-122"/>
            </a:endParaRPr>
          </a:p>
          <a:p>
            <a:pPr eaLnBrk="0" fontAlgn="base" hangingPunct="0">
              <a:lnSpc>
                <a:spcPct val="150000"/>
              </a:lnSpc>
              <a:spcBef>
                <a:spcPct val="20000"/>
              </a:spcBef>
              <a:spcAft>
                <a:spcPct val="0"/>
              </a:spcAft>
              <a:buClr>
                <a:srgbClr val="404040"/>
              </a:buClr>
              <a:buSzPct val="85000"/>
            </a:pPr>
            <a:r>
              <a:rPr lang="en-US"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	</a:t>
            </a:r>
            <a:r>
              <a:rPr lang="zh-CN"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例如 ：</a:t>
            </a:r>
            <a:r>
              <a:rPr lang="en-US" altLang="zh-CN" sz="1600" dirty="0" err="1">
                <a:solidFill>
                  <a:schemeClr val="tx1">
                    <a:lumMod val="85000"/>
                    <a:lumOff val="15000"/>
                  </a:schemeClr>
                </a:solidFill>
                <a:latin typeface="Alibaba PuHuiTi R" pitchFamily="18" charset="-122"/>
                <a:ea typeface="Alibaba PuHuiTi R" pitchFamily="18" charset="-122"/>
                <a:cs typeface="Alibaba PuHuiTi R" pitchFamily="18" charset="-122"/>
              </a:rPr>
              <a:t>hadoop</a:t>
            </a:r>
            <a:r>
              <a:rPr lang="en-US"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 </a:t>
            </a:r>
            <a:r>
              <a:rPr lang="en-US" altLang="zh-CN" sz="1600" dirty="0" err="1">
                <a:solidFill>
                  <a:schemeClr val="tx1">
                    <a:lumMod val="85000"/>
                    <a:lumOff val="15000"/>
                  </a:schemeClr>
                </a:solidFill>
                <a:latin typeface="Alibaba PuHuiTi R" pitchFamily="18" charset="-122"/>
                <a:ea typeface="Alibaba PuHuiTi R" pitchFamily="18" charset="-122"/>
                <a:cs typeface="Alibaba PuHuiTi R" pitchFamily="18" charset="-122"/>
              </a:rPr>
              <a:t>distcp</a:t>
            </a:r>
            <a:r>
              <a:rPr lang="en-US"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 hdfs://nnl:8020/foo/a   hdfs://nn2:8020/bar/foo</a:t>
            </a:r>
            <a:endParaRPr lang="zh-CN"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endParaRPr>
          </a:p>
          <a:p>
            <a:pPr eaLnBrk="0" fontAlgn="base" hangingPunct="0">
              <a:lnSpc>
                <a:spcPct val="150000"/>
              </a:lnSpc>
              <a:spcBef>
                <a:spcPct val="20000"/>
              </a:spcBef>
              <a:spcAft>
                <a:spcPct val="0"/>
              </a:spcAft>
              <a:buClr>
                <a:srgbClr val="404040"/>
              </a:buClr>
              <a:buSzPct val="85000"/>
            </a:pPr>
            <a:r>
              <a:rPr lang="en-US"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	</a:t>
            </a:r>
            <a:r>
              <a:rPr lang="zh-CN"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上面的命令表示从</a:t>
            </a:r>
            <a:r>
              <a:rPr lang="en-US" altLang="zh-CN" sz="1600" dirty="0" err="1">
                <a:solidFill>
                  <a:schemeClr val="tx1">
                    <a:lumMod val="85000"/>
                    <a:lumOff val="15000"/>
                  </a:schemeClr>
                </a:solidFill>
                <a:latin typeface="Alibaba PuHuiTi R" pitchFamily="18" charset="-122"/>
                <a:ea typeface="Alibaba PuHuiTi R" pitchFamily="18" charset="-122"/>
                <a:cs typeface="Alibaba PuHuiTi R" pitchFamily="18" charset="-122"/>
              </a:rPr>
              <a:t>nnl</a:t>
            </a:r>
            <a:r>
              <a:rPr lang="zh-CN"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集群拷贝／</a:t>
            </a:r>
            <a:r>
              <a:rPr lang="en-US"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foo/a </a:t>
            </a:r>
            <a:r>
              <a:rPr lang="zh-CN"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路径下的数据到</a:t>
            </a:r>
            <a:r>
              <a:rPr lang="en-US"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nn2</a:t>
            </a:r>
            <a:r>
              <a:rPr lang="zh-CN"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集群的／</a:t>
            </a:r>
            <a:r>
              <a:rPr lang="en-US"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bar/foo </a:t>
            </a:r>
            <a:r>
              <a:rPr lang="zh-CN"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路径下。</a:t>
            </a:r>
          </a:p>
        </p:txBody>
      </p:sp>
      <p:sp>
        <p:nvSpPr>
          <p:cNvPr id="6" name="TextBox 3">
            <a:extLst>
              <a:ext uri="{FF2B5EF4-FFF2-40B4-BE49-F238E27FC236}">
                <a16:creationId xmlns:a16="http://schemas.microsoft.com/office/drawing/2014/main" id="{0C998B78-AB18-3C47-A1C7-25AE9A3A40B0}"/>
              </a:ext>
            </a:extLst>
          </p:cNvPr>
          <p:cNvSpPr txBox="1"/>
          <p:nvPr/>
        </p:nvSpPr>
        <p:spPr>
          <a:xfrm>
            <a:off x="804515" y="1635973"/>
            <a:ext cx="7272938" cy="230832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73BF"/>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hadoop distcp</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usage: </a:t>
            </a:r>
            <a:r>
              <a:rPr lang="zh-CN" altLang="zh-CN" sz="1200" dirty="0">
                <a:solidFill>
                  <a:srgbClr val="080808"/>
                </a:solidFill>
                <a:latin typeface="Arial Unicode MS" panose="020B0604020202020204" pitchFamily="34" charset="-122"/>
                <a:ea typeface="JetBrains Mono"/>
              </a:rPr>
              <a:t>distcp OPTIONS [source_path...] </a:t>
            </a:r>
            <a:r>
              <a:rPr lang="zh-CN" altLang="zh-CN" sz="1200" dirty="0">
                <a:solidFill>
                  <a:srgbClr val="0033B3"/>
                </a:solidFill>
                <a:latin typeface="Arial Unicode MS" panose="020B0604020202020204" pitchFamily="34" charset="-122"/>
                <a:ea typeface="JetBrains Mono"/>
              </a:rPr>
              <a:t>&lt;</a:t>
            </a:r>
            <a:r>
              <a:rPr lang="zh-CN" altLang="zh-CN" sz="1200" dirty="0">
                <a:solidFill>
                  <a:srgbClr val="080808"/>
                </a:solidFill>
                <a:latin typeface="Arial Unicode MS" panose="020B0604020202020204" pitchFamily="34" charset="-122"/>
                <a:ea typeface="JetBrains Mono"/>
              </a:rPr>
              <a:t>target_path</a:t>
            </a:r>
            <a:r>
              <a:rPr lang="zh-CN" altLang="zh-CN" sz="1200" dirty="0">
                <a:solidFill>
                  <a:srgbClr val="0033B3"/>
                </a:solidFill>
                <a:latin typeface="Arial Unicode MS" panose="020B0604020202020204" pitchFamily="34" charset="-122"/>
                <a:ea typeface="JetBrains Mono"/>
              </a:rPr>
              <a:t>&gt;</a:t>
            </a:r>
            <a:br>
              <a:rPr lang="zh-CN" altLang="zh-CN" sz="1200" dirty="0">
                <a:solidFill>
                  <a:srgbClr val="0033B3"/>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             </a:t>
            </a:r>
            <a:br>
              <a:rPr lang="zh-CN" altLang="zh-CN" sz="1200" dirty="0">
                <a:solidFill>
                  <a:srgbClr val="0033B3"/>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 </a:t>
            </a:r>
            <a:r>
              <a:rPr lang="zh-CN" altLang="zh-CN" sz="1200" dirty="0">
                <a:solidFill>
                  <a:srgbClr val="0073BF"/>
                </a:solidFill>
                <a:latin typeface="Arial Unicode MS" panose="020B0604020202020204" pitchFamily="34" charset="-122"/>
                <a:ea typeface="JetBrains Mono"/>
              </a:rPr>
              <a:t>-append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拷贝文件时支持对现有文件进行追加写操作</a:t>
            </a:r>
            <a:br>
              <a:rPr lang="zh-CN" altLang="zh-CN" sz="1200" dirty="0">
                <a:solidFill>
                  <a:srgbClr val="080808"/>
                </a:solidFill>
                <a:latin typeface="宋体" panose="02010600030101010101" pitchFamily="2" charset="-122"/>
                <a:ea typeface="宋体" panose="02010600030101010101" pitchFamily="2" charset="-122"/>
              </a:rPr>
            </a:br>
            <a:r>
              <a:rPr lang="zh-CN" altLang="zh-CN" sz="1200" dirty="0">
                <a:solidFill>
                  <a:srgbClr val="080808"/>
                </a:solidFill>
                <a:latin typeface="宋体" panose="02010600030101010101" pitchFamily="2" charset="-122"/>
                <a:ea typeface="宋体" panose="02010600030101010101" pitchFamily="2" charset="-122"/>
              </a:rPr>
              <a:t> </a:t>
            </a:r>
            <a:r>
              <a:rPr lang="zh-CN" altLang="zh-CN" sz="1200" dirty="0">
                <a:solidFill>
                  <a:srgbClr val="0073BF"/>
                </a:solidFill>
                <a:latin typeface="Arial Unicode MS" panose="020B0604020202020204" pitchFamily="34" charset="-122"/>
                <a:ea typeface="JetBrains Mono"/>
              </a:rPr>
              <a:t>-async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异步执行</a:t>
            </a:r>
            <a:r>
              <a:rPr lang="zh-CN" altLang="zh-CN" sz="1200" dirty="0">
                <a:solidFill>
                  <a:srgbClr val="080808"/>
                </a:solidFill>
                <a:latin typeface="Arial Unicode MS" panose="020B0604020202020204" pitchFamily="34" charset="-122"/>
                <a:ea typeface="JetBrains Mono"/>
              </a:rPr>
              <a:t>distcp</a:t>
            </a:r>
            <a:r>
              <a:rPr lang="zh-CN" altLang="zh-CN" sz="1200" dirty="0">
                <a:solidFill>
                  <a:srgbClr val="080808"/>
                </a:solidFill>
                <a:latin typeface="宋体" panose="02010600030101010101" pitchFamily="2" charset="-122"/>
                <a:ea typeface="宋体" panose="02010600030101010101" pitchFamily="2" charset="-122"/>
              </a:rPr>
              <a:t>拷贝任务</a:t>
            </a:r>
            <a:br>
              <a:rPr lang="zh-CN" altLang="zh-CN" sz="1200" dirty="0">
                <a:solidFill>
                  <a:srgbClr val="080808"/>
                </a:solidFill>
                <a:latin typeface="宋体" panose="02010600030101010101" pitchFamily="2" charset="-122"/>
                <a:ea typeface="宋体" panose="02010600030101010101" pitchFamily="2" charset="-122"/>
              </a:rPr>
            </a:br>
            <a:r>
              <a:rPr lang="zh-CN" altLang="zh-CN" sz="1200" dirty="0">
                <a:solidFill>
                  <a:srgbClr val="080808"/>
                </a:solidFill>
                <a:latin typeface="宋体" panose="02010600030101010101" pitchFamily="2" charset="-122"/>
                <a:ea typeface="宋体" panose="02010600030101010101" pitchFamily="2" charset="-122"/>
              </a:rPr>
              <a:t> </a:t>
            </a:r>
            <a:r>
              <a:rPr lang="zh-CN" altLang="zh-CN" sz="1200" dirty="0">
                <a:solidFill>
                  <a:srgbClr val="0073BF"/>
                </a:solidFill>
                <a:latin typeface="Arial Unicode MS" panose="020B0604020202020204" pitchFamily="34" charset="-122"/>
                <a:ea typeface="JetBrains Mono"/>
              </a:rPr>
              <a:t>-bandwidth </a:t>
            </a:r>
            <a:r>
              <a:rPr lang="zh-CN" altLang="zh-CN" sz="1200" dirty="0">
                <a:solidFill>
                  <a:srgbClr val="0033B3"/>
                </a:solidFill>
                <a:latin typeface="Arial Unicode MS" panose="020B0604020202020204" pitchFamily="34" charset="-122"/>
                <a:ea typeface="JetBrains Mono"/>
              </a:rPr>
              <a:t>&lt;</a:t>
            </a:r>
            <a:r>
              <a:rPr lang="zh-CN" altLang="zh-CN" sz="1200" dirty="0">
                <a:solidFill>
                  <a:srgbClr val="080808"/>
                </a:solidFill>
                <a:latin typeface="Arial Unicode MS" panose="020B0604020202020204" pitchFamily="34" charset="-122"/>
                <a:ea typeface="JetBrains Mono"/>
              </a:rPr>
              <a:t>arg</a:t>
            </a:r>
            <a:r>
              <a:rPr lang="zh-CN" altLang="zh-CN" sz="1200" dirty="0">
                <a:solidFill>
                  <a:srgbClr val="0033B3"/>
                </a:solidFill>
                <a:latin typeface="Arial Unicode MS" panose="020B0604020202020204" pitchFamily="34" charset="-122"/>
                <a:ea typeface="JetBrains Mono"/>
              </a:rPr>
              <a:t>&gt;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对每个</a:t>
            </a:r>
            <a:r>
              <a:rPr lang="zh-CN" altLang="zh-CN" sz="1200" dirty="0">
                <a:solidFill>
                  <a:srgbClr val="080808"/>
                </a:solidFill>
                <a:latin typeface="Arial Unicode MS" panose="020B0604020202020204" pitchFamily="34" charset="-122"/>
                <a:ea typeface="JetBrains Mono"/>
              </a:rPr>
              <a:t>Map</a:t>
            </a:r>
            <a:r>
              <a:rPr lang="zh-CN" altLang="zh-CN" sz="1200" dirty="0">
                <a:solidFill>
                  <a:srgbClr val="080808"/>
                </a:solidFill>
                <a:latin typeface="宋体" panose="02010600030101010101" pitchFamily="2" charset="-122"/>
                <a:ea typeface="宋体" panose="02010600030101010101" pitchFamily="2" charset="-122"/>
              </a:rPr>
              <a:t>任务的带宽限速</a:t>
            </a:r>
            <a:br>
              <a:rPr lang="zh-CN" altLang="zh-CN" sz="1200" dirty="0">
                <a:solidFill>
                  <a:srgbClr val="080808"/>
                </a:solidFill>
                <a:latin typeface="宋体" panose="02010600030101010101" pitchFamily="2" charset="-122"/>
                <a:ea typeface="宋体" panose="02010600030101010101" pitchFamily="2" charset="-122"/>
              </a:rPr>
            </a:br>
            <a:r>
              <a:rPr lang="zh-CN" altLang="zh-CN" sz="1200" dirty="0">
                <a:solidFill>
                  <a:srgbClr val="080808"/>
                </a:solidFill>
                <a:latin typeface="宋体" panose="02010600030101010101" pitchFamily="2" charset="-122"/>
                <a:ea typeface="宋体" panose="02010600030101010101" pitchFamily="2" charset="-122"/>
              </a:rPr>
              <a:t> </a:t>
            </a:r>
            <a:r>
              <a:rPr lang="zh-CN" altLang="zh-CN" sz="1200" dirty="0">
                <a:solidFill>
                  <a:srgbClr val="0073BF"/>
                </a:solidFill>
                <a:latin typeface="Arial Unicode MS" panose="020B0604020202020204" pitchFamily="34" charset="-122"/>
                <a:ea typeface="JetBrains Mono"/>
              </a:rPr>
              <a:t>-delete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删除相对于源端</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目标端多出来的文件</a:t>
            </a:r>
            <a:br>
              <a:rPr lang="zh-CN" altLang="zh-CN" sz="1200" dirty="0">
                <a:solidFill>
                  <a:srgbClr val="080808"/>
                </a:solidFill>
                <a:latin typeface="宋体" panose="02010600030101010101" pitchFamily="2" charset="-122"/>
                <a:ea typeface="宋体" panose="02010600030101010101" pitchFamily="2" charset="-122"/>
              </a:rPr>
            </a:br>
            <a:r>
              <a:rPr lang="zh-CN" altLang="zh-CN" sz="1200" dirty="0">
                <a:solidFill>
                  <a:srgbClr val="080808"/>
                </a:solidFill>
                <a:latin typeface="宋体" panose="02010600030101010101" pitchFamily="2" charset="-122"/>
                <a:ea typeface="宋体" panose="02010600030101010101" pitchFamily="2" charset="-122"/>
              </a:rPr>
              <a:t> </a:t>
            </a:r>
            <a:r>
              <a:rPr lang="zh-CN" altLang="zh-CN" sz="1200" dirty="0">
                <a:solidFill>
                  <a:srgbClr val="0073BF"/>
                </a:solidFill>
                <a:latin typeface="Arial Unicode MS" panose="020B0604020202020204" pitchFamily="34" charset="-122"/>
                <a:ea typeface="JetBrains Mono"/>
              </a:rPr>
              <a:t>-diff </a:t>
            </a:r>
            <a:r>
              <a:rPr lang="zh-CN" altLang="zh-CN" sz="1200" dirty="0">
                <a:solidFill>
                  <a:srgbClr val="0033B3"/>
                </a:solidFill>
                <a:latin typeface="Arial Unicode MS" panose="020B0604020202020204" pitchFamily="34" charset="-122"/>
                <a:ea typeface="JetBrains Mono"/>
              </a:rPr>
              <a:t>&lt;</a:t>
            </a:r>
            <a:r>
              <a:rPr lang="zh-CN" altLang="zh-CN" sz="1200" dirty="0">
                <a:solidFill>
                  <a:srgbClr val="080808"/>
                </a:solidFill>
                <a:latin typeface="Arial Unicode MS" panose="020B0604020202020204" pitchFamily="34" charset="-122"/>
                <a:ea typeface="JetBrains Mono"/>
              </a:rPr>
              <a:t>arg</a:t>
            </a:r>
            <a:r>
              <a:rPr lang="zh-CN" altLang="zh-CN" sz="1200" dirty="0">
                <a:solidFill>
                  <a:srgbClr val="0033B3"/>
                </a:solidFill>
                <a:latin typeface="Arial Unicode MS" panose="020B0604020202020204" pitchFamily="34" charset="-122"/>
                <a:ea typeface="JetBrains Mono"/>
              </a:rPr>
              <a:t>&gt;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通过快照</a:t>
            </a:r>
            <a:r>
              <a:rPr lang="zh-CN" altLang="zh-CN" sz="1200" dirty="0">
                <a:solidFill>
                  <a:srgbClr val="080808"/>
                </a:solidFill>
                <a:latin typeface="Arial Unicode MS" panose="020B0604020202020204" pitchFamily="34" charset="-122"/>
                <a:ea typeface="JetBrains Mono"/>
              </a:rPr>
              <a:t>diff</a:t>
            </a:r>
            <a:r>
              <a:rPr lang="zh-CN" altLang="zh-CN" sz="1200" dirty="0">
                <a:solidFill>
                  <a:srgbClr val="080808"/>
                </a:solidFill>
                <a:latin typeface="宋体" panose="02010600030101010101" pitchFamily="2" charset="-122"/>
                <a:ea typeface="宋体" panose="02010600030101010101" pitchFamily="2" charset="-122"/>
              </a:rPr>
              <a:t>信息进行数据的同步                  </a:t>
            </a:r>
            <a:br>
              <a:rPr lang="zh-CN" altLang="zh-CN" sz="1200" dirty="0">
                <a:solidFill>
                  <a:srgbClr val="080808"/>
                </a:solidFill>
                <a:latin typeface="宋体" panose="02010600030101010101" pitchFamily="2" charset="-122"/>
                <a:ea typeface="宋体" panose="02010600030101010101" pitchFamily="2" charset="-122"/>
              </a:rPr>
            </a:br>
            <a:r>
              <a:rPr lang="zh-CN" altLang="zh-CN" sz="1200" dirty="0">
                <a:solidFill>
                  <a:srgbClr val="080808"/>
                </a:solidFill>
                <a:latin typeface="宋体" panose="02010600030101010101" pitchFamily="2" charset="-122"/>
                <a:ea typeface="宋体" panose="02010600030101010101" pitchFamily="2" charset="-122"/>
              </a:rPr>
              <a:t> </a:t>
            </a:r>
            <a:r>
              <a:rPr lang="zh-CN" altLang="zh-CN" sz="1200" dirty="0">
                <a:solidFill>
                  <a:srgbClr val="0073BF"/>
                </a:solidFill>
                <a:latin typeface="Arial Unicode MS" panose="020B0604020202020204" pitchFamily="34" charset="-122"/>
                <a:ea typeface="JetBrains Mono"/>
              </a:rPr>
              <a:t>-overwrite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以覆盖的方式进行拷贝</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如果目标端文件已经存在</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则直接覆盖</a:t>
            </a:r>
            <a:br>
              <a:rPr lang="zh-CN" altLang="zh-CN" sz="1200" dirty="0">
                <a:solidFill>
                  <a:srgbClr val="080808"/>
                </a:solidFill>
                <a:latin typeface="宋体" panose="02010600030101010101" pitchFamily="2" charset="-122"/>
                <a:ea typeface="宋体" panose="02010600030101010101" pitchFamily="2" charset="-122"/>
              </a:rPr>
            </a:br>
            <a:r>
              <a:rPr lang="zh-CN" altLang="zh-CN" sz="1200" dirty="0">
                <a:solidFill>
                  <a:srgbClr val="080808"/>
                </a:solidFill>
                <a:latin typeface="宋体" panose="02010600030101010101" pitchFamily="2" charset="-122"/>
                <a:ea typeface="宋体" panose="02010600030101010101" pitchFamily="2" charset="-122"/>
              </a:rPr>
              <a:t> </a:t>
            </a:r>
            <a:r>
              <a:rPr lang="zh-CN" altLang="zh-CN" sz="1200" dirty="0">
                <a:solidFill>
                  <a:srgbClr val="0073BF"/>
                </a:solidFill>
                <a:latin typeface="Arial Unicode MS" panose="020B0604020202020204" pitchFamily="34" charset="-122"/>
                <a:ea typeface="JetBrains Mono"/>
              </a:rPr>
              <a:t>-p </a:t>
            </a:r>
            <a:r>
              <a:rPr lang="zh-CN" altLang="zh-CN" sz="1200" dirty="0">
                <a:solidFill>
                  <a:srgbClr val="0033B3"/>
                </a:solidFill>
                <a:latin typeface="Arial Unicode MS" panose="020B0604020202020204" pitchFamily="34" charset="-122"/>
                <a:ea typeface="JetBrains Mono"/>
              </a:rPr>
              <a:t>&lt;</a:t>
            </a:r>
            <a:r>
              <a:rPr lang="zh-CN" altLang="zh-CN" sz="1200" dirty="0">
                <a:solidFill>
                  <a:srgbClr val="080808"/>
                </a:solidFill>
                <a:latin typeface="Arial Unicode MS" panose="020B0604020202020204" pitchFamily="34" charset="-122"/>
                <a:ea typeface="JetBrains Mono"/>
              </a:rPr>
              <a:t>arg</a:t>
            </a:r>
            <a:r>
              <a:rPr lang="zh-CN" altLang="zh-CN" sz="1200" dirty="0">
                <a:solidFill>
                  <a:srgbClr val="0033B3"/>
                </a:solidFill>
                <a:latin typeface="Arial Unicode MS" panose="020B0604020202020204" pitchFamily="34" charset="-122"/>
                <a:ea typeface="JetBrains Mono"/>
              </a:rPr>
              <a:t>&gt;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拷贝数据时</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扩展属性信息的保留</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包括权限信息</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块大小信息等等</a:t>
            </a:r>
            <a:br>
              <a:rPr lang="zh-CN" altLang="zh-CN" sz="1200" dirty="0">
                <a:solidFill>
                  <a:srgbClr val="080808"/>
                </a:solidFill>
                <a:latin typeface="宋体" panose="02010600030101010101" pitchFamily="2" charset="-122"/>
                <a:ea typeface="宋体" panose="02010600030101010101" pitchFamily="2" charset="-122"/>
              </a:rPr>
            </a:br>
            <a:r>
              <a:rPr lang="zh-CN" altLang="zh-CN" sz="1200" dirty="0">
                <a:solidFill>
                  <a:srgbClr val="080808"/>
                </a:solidFill>
                <a:latin typeface="宋体" panose="02010600030101010101" pitchFamily="2" charset="-122"/>
                <a:ea typeface="宋体" panose="02010600030101010101" pitchFamily="2" charset="-122"/>
              </a:rPr>
              <a:t> </a:t>
            </a:r>
            <a:r>
              <a:rPr lang="zh-CN" altLang="zh-CN" sz="1200" dirty="0">
                <a:solidFill>
                  <a:srgbClr val="0073BF"/>
                </a:solidFill>
                <a:latin typeface="Arial Unicode MS" panose="020B0604020202020204" pitchFamily="34" charset="-122"/>
                <a:ea typeface="JetBrains Mono"/>
              </a:rPr>
              <a:t>-skipcrccheck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拷贝数据时是否跳过</a:t>
            </a:r>
            <a:r>
              <a:rPr lang="zh-CN" altLang="zh-CN" sz="1200" dirty="0">
                <a:solidFill>
                  <a:srgbClr val="080808"/>
                </a:solidFill>
                <a:latin typeface="Arial Unicode MS" panose="020B0604020202020204" pitchFamily="34" charset="-122"/>
                <a:ea typeface="JetBrains Mono"/>
              </a:rPr>
              <a:t>cheacksum</a:t>
            </a:r>
            <a:r>
              <a:rPr lang="zh-CN" altLang="zh-CN" sz="1200" dirty="0">
                <a:solidFill>
                  <a:srgbClr val="080808"/>
                </a:solidFill>
                <a:latin typeface="宋体" panose="02010600030101010101" pitchFamily="2" charset="-122"/>
                <a:ea typeface="宋体" panose="02010600030101010101" pitchFamily="2" charset="-122"/>
              </a:rPr>
              <a:t>的校验</a:t>
            </a:r>
            <a:br>
              <a:rPr lang="zh-CN" altLang="zh-CN" sz="1200" dirty="0">
                <a:solidFill>
                  <a:srgbClr val="080808"/>
                </a:solidFill>
                <a:latin typeface="宋体" panose="02010600030101010101" pitchFamily="2" charset="-122"/>
                <a:ea typeface="宋体" panose="02010600030101010101" pitchFamily="2" charset="-122"/>
              </a:rPr>
            </a:br>
            <a:r>
              <a:rPr lang="zh-CN" altLang="zh-CN" sz="1200" dirty="0">
                <a:solidFill>
                  <a:srgbClr val="080808"/>
                </a:solidFill>
                <a:latin typeface="宋体" panose="02010600030101010101" pitchFamily="2" charset="-122"/>
                <a:ea typeface="宋体" panose="02010600030101010101" pitchFamily="2" charset="-122"/>
              </a:rPr>
              <a:t> </a:t>
            </a:r>
            <a:r>
              <a:rPr lang="zh-CN" altLang="zh-CN" sz="1200" dirty="0">
                <a:solidFill>
                  <a:srgbClr val="0073BF"/>
                </a:solidFill>
                <a:latin typeface="Arial Unicode MS" panose="020B0604020202020204" pitchFamily="34" charset="-122"/>
                <a:ea typeface="JetBrains Mono"/>
              </a:rPr>
              <a:t>-update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拷贝数据时</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只拷贝相对于源端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目标端不存在的文件数据</a:t>
            </a:r>
            <a:endParaRPr lang="zh-CN" altLang="zh-CN" sz="1600" dirty="0">
              <a:latin typeface="Arial" panose="020B0604020202020204" pitchFamily="34" charset="0"/>
            </a:endParaRPr>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95474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跨集群复制数据工具</a:t>
            </a:r>
            <a:r>
              <a:rPr lang="en-US" altLang="zh-CN" dirty="0"/>
              <a:t>distcp</a:t>
            </a:r>
          </a:p>
          <a:p>
            <a:r>
              <a:rPr lang="zh-CN" altLang="en-US" dirty="0">
                <a:solidFill>
                  <a:srgbClr val="C00000"/>
                </a:solidFill>
              </a:rPr>
              <a:t>文件归档工具</a:t>
            </a:r>
            <a:r>
              <a:rPr lang="en-US" altLang="zh-CN" dirty="0">
                <a:solidFill>
                  <a:srgbClr val="C00000"/>
                </a:solidFill>
              </a:rPr>
              <a:t>archive</a:t>
            </a:r>
            <a:endParaRPr lang="zh-CN" altLang="en-US" dirty="0">
              <a:solidFill>
                <a:srgbClr val="C00000"/>
              </a:solidFill>
            </a:endParaRPr>
          </a:p>
        </p:txBody>
      </p:sp>
    </p:spTree>
    <p:extLst>
      <p:ext uri="{BB962C8B-B14F-4D97-AF65-F5344CB8AC3E}">
        <p14:creationId xmlns:p14="http://schemas.microsoft.com/office/powerpoint/2010/main" val="13639797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710881" y="1652189"/>
            <a:ext cx="10749598" cy="4219575"/>
          </a:xfrm>
        </p:spPr>
        <p:txBody>
          <a:bodyPr/>
          <a:lstStyle/>
          <a:p>
            <a:r>
              <a:rPr lang="en-US" altLang="zh-CN" dirty="0"/>
              <a:t>HDFS</a:t>
            </a:r>
            <a:r>
              <a:rPr lang="zh-CN" altLang="zh-CN" dirty="0"/>
              <a:t>并不擅长存储小文件，因为每个文件最少一个</a:t>
            </a:r>
            <a:r>
              <a:rPr lang="en-US" altLang="zh-CN" dirty="0"/>
              <a:t>block</a:t>
            </a:r>
            <a:r>
              <a:rPr lang="zh-CN" altLang="zh-CN" dirty="0"/>
              <a:t>，每个</a:t>
            </a:r>
            <a:r>
              <a:rPr lang="en-US" altLang="zh-CN" dirty="0"/>
              <a:t>block</a:t>
            </a:r>
            <a:r>
              <a:rPr lang="zh-CN" altLang="zh-CN" dirty="0"/>
              <a:t>的元数据都会在</a:t>
            </a:r>
            <a:r>
              <a:rPr lang="en-US" altLang="zh-CN" dirty="0"/>
              <a:t>NameNode</a:t>
            </a:r>
            <a:r>
              <a:rPr lang="zh-CN" altLang="zh-CN" dirty="0"/>
              <a:t>占用内存</a:t>
            </a:r>
            <a:r>
              <a:rPr lang="zh-CN" altLang="en-US" dirty="0"/>
              <a:t>；</a:t>
            </a:r>
            <a:endParaRPr lang="en-US" altLang="zh-CN" dirty="0"/>
          </a:p>
          <a:p>
            <a:r>
              <a:rPr lang="zh-CN" altLang="zh-CN" dirty="0">
                <a:solidFill>
                  <a:srgbClr val="FF0000"/>
                </a:solidFill>
              </a:rPr>
              <a:t>如果存在大量的小文件，它们会吃掉</a:t>
            </a:r>
            <a:r>
              <a:rPr lang="en-US" altLang="zh-CN" dirty="0">
                <a:solidFill>
                  <a:srgbClr val="FF0000"/>
                </a:solidFill>
              </a:rPr>
              <a:t>NameNode</a:t>
            </a:r>
            <a:r>
              <a:rPr lang="zh-CN" altLang="zh-CN" dirty="0">
                <a:solidFill>
                  <a:srgbClr val="FF0000"/>
                </a:solidFill>
              </a:rPr>
              <a:t>节点的大量内存</a:t>
            </a:r>
            <a:r>
              <a:rPr lang="zh-CN" altLang="zh-CN" dirty="0"/>
              <a:t>。如下所示，模拟小文件场景：</a:t>
            </a:r>
          </a:p>
          <a:p>
            <a:pPr marL="0" indent="0">
              <a:buNone/>
            </a:pPr>
            <a:endParaRPr lang="zh-CN" altLang="en-US" dirty="0"/>
          </a:p>
        </p:txBody>
      </p:sp>
      <p:sp>
        <p:nvSpPr>
          <p:cNvPr id="5" name="标题 4"/>
          <p:cNvSpPr>
            <a:spLocks noGrp="1"/>
          </p:cNvSpPr>
          <p:nvPr>
            <p:ph type="title"/>
          </p:nvPr>
        </p:nvSpPr>
        <p:spPr/>
        <p:txBody>
          <a:bodyPr/>
          <a:lstStyle/>
          <a:p>
            <a:r>
              <a:rPr lang="zh-CN" altLang="en-US" dirty="0"/>
              <a:t>文件归档工具</a:t>
            </a:r>
            <a:r>
              <a:rPr lang="en-US" altLang="zh-CN" dirty="0"/>
              <a:t>archive</a:t>
            </a:r>
          </a:p>
        </p:txBody>
      </p:sp>
      <p:sp>
        <p:nvSpPr>
          <p:cNvPr id="6" name="文本占位符 5"/>
          <p:cNvSpPr>
            <a:spLocks noGrp="1"/>
          </p:cNvSpPr>
          <p:nvPr>
            <p:ph type="body" sz="quarter" idx="10"/>
          </p:nvPr>
        </p:nvSpPr>
        <p:spPr/>
        <p:txBody>
          <a:bodyPr/>
          <a:lstStyle/>
          <a:p>
            <a:r>
              <a:rPr lang="zh-CN" altLang="en-US" dirty="0"/>
              <a:t>背景</a:t>
            </a:r>
          </a:p>
        </p:txBody>
      </p:sp>
      <p:pic>
        <p:nvPicPr>
          <p:cNvPr id="8" name="图片 7"/>
          <p:cNvPicPr/>
          <p:nvPr/>
        </p:nvPicPr>
        <p:blipFill>
          <a:blip r:embed="rId2"/>
          <a:stretch>
            <a:fillRect/>
          </a:stretch>
        </p:blipFill>
        <p:spPr>
          <a:xfrm>
            <a:off x="2026759" y="3180068"/>
            <a:ext cx="8117840" cy="1873038"/>
          </a:xfrm>
          <a:prstGeom prst="rect">
            <a:avLst/>
          </a:prstGeom>
          <a:ln>
            <a:solidFill>
              <a:schemeClr val="accent1"/>
            </a:solidFill>
          </a:ln>
        </p:spPr>
      </p:pic>
      <p:sp>
        <p:nvSpPr>
          <p:cNvPr id="2" name="文本框 1">
            <a:extLst>
              <a:ext uri="{FF2B5EF4-FFF2-40B4-BE49-F238E27FC236}">
                <a16:creationId xmlns:a16="http://schemas.microsoft.com/office/drawing/2014/main" id="{B69D1D28-E252-227C-EAF6-C988FA868293}"/>
              </a:ext>
            </a:extLst>
          </p:cNvPr>
          <p:cNvSpPr txBox="1"/>
          <p:nvPr/>
        </p:nvSpPr>
        <p:spPr>
          <a:xfrm>
            <a:off x="10603407" y="2585754"/>
            <a:ext cx="1194558" cy="253916"/>
          </a:xfrm>
          <a:prstGeom prst="rect">
            <a:avLst/>
          </a:prstGeom>
          <a:noFill/>
        </p:spPr>
        <p:txBody>
          <a:bodyPr wrap="none" rtlCol="0">
            <a:spAutoFit/>
          </a:bodyPr>
          <a:lstStyle/>
          <a:p>
            <a:pPr fontAlgn="auto">
              <a:spcBef>
                <a:spcPts val="0"/>
              </a:spcBef>
              <a:spcAft>
                <a:spcPts val="0"/>
              </a:spcAft>
            </a:pPr>
            <a:r>
              <a:rPr lang="en-US" altLang="zh-CN" sz="1050" dirty="0" err="1">
                <a:solidFill>
                  <a:schemeClr val="tx1">
                    <a:lumMod val="65000"/>
                    <a:lumOff val="35000"/>
                  </a:schemeClr>
                </a:solidFill>
                <a:latin typeface="+mn-lt"/>
                <a:ea typeface="+mn-ea"/>
              </a:rPr>
              <a:t>appendToFile</a:t>
            </a:r>
            <a:r>
              <a:rPr lang="zh-CN" altLang="en-US" sz="1050" dirty="0">
                <a:solidFill>
                  <a:schemeClr val="tx1">
                    <a:lumMod val="65000"/>
                    <a:lumOff val="35000"/>
                  </a:schemeClr>
                </a:solidFill>
                <a:latin typeface="+mn-lt"/>
                <a:ea typeface="+mn-ea"/>
              </a:rPr>
              <a:t>上传</a:t>
            </a:r>
          </a:p>
        </p:txBody>
      </p:sp>
    </p:spTree>
    <p:extLst>
      <p:ext uri="{BB962C8B-B14F-4D97-AF65-F5344CB8AC3E}">
        <p14:creationId xmlns:p14="http://schemas.microsoft.com/office/powerpoint/2010/main" val="1371964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1"/>
          </p:nvPr>
        </p:nvSpPr>
        <p:spPr/>
        <p:txBody>
          <a:bodyPr/>
          <a:lstStyle/>
          <a:p>
            <a:r>
              <a:rPr lang="zh-CN" altLang="en-US" b="1" dirty="0"/>
              <a:t>如何支撑高效率的计算分析</a:t>
            </a:r>
            <a:endParaRPr lang="en-US" altLang="zh-CN" b="1" dirty="0"/>
          </a:p>
          <a:p>
            <a:pPr marL="0" indent="0">
              <a:buNone/>
            </a:pPr>
            <a:r>
              <a:rPr lang="zh-CN" altLang="en-US" dirty="0">
                <a:solidFill>
                  <a:schemeClr val="tx1"/>
                </a:solidFill>
              </a:rPr>
              <a:t>传统存储方式意味着数据：存储是存储，计算是计算，当</a:t>
            </a:r>
            <a:r>
              <a:rPr lang="zh-CN" altLang="en-US" dirty="0">
                <a:solidFill>
                  <a:srgbClr val="92D050"/>
                </a:solidFill>
              </a:rPr>
              <a:t>需要处理数据的时候把数据移动过来</a:t>
            </a:r>
            <a:r>
              <a:rPr lang="zh-CN" altLang="en-US" dirty="0">
                <a:solidFill>
                  <a:schemeClr val="tx1"/>
                </a:solidFill>
              </a:rPr>
              <a:t>。</a:t>
            </a:r>
            <a:endParaRPr lang="en-US" altLang="zh-CN" dirty="0">
              <a:solidFill>
                <a:schemeClr val="tx1"/>
              </a:solidFill>
            </a:endParaRPr>
          </a:p>
          <a:p>
            <a:pPr marL="0" indent="0">
              <a:buNone/>
            </a:pPr>
            <a:r>
              <a:rPr lang="zh-CN" altLang="en-US" dirty="0">
                <a:solidFill>
                  <a:schemeClr val="tx1"/>
                </a:solidFill>
              </a:rPr>
              <a:t>程序和数据存储是属于不同的技术厂商实现，无法有机统一整合在一起。</a:t>
            </a: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lang="zh-CN" altLang="en-US" dirty="0"/>
              <a:t>文件系统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zh-CN" altLang="en-US" dirty="0"/>
              <a:t>海量数据存储遇到的问题</a:t>
            </a:r>
          </a:p>
        </p:txBody>
      </p:sp>
    </p:spTree>
    <p:extLst>
      <p:ext uri="{BB962C8B-B14F-4D97-AF65-F5344CB8AC3E}">
        <p14:creationId xmlns:p14="http://schemas.microsoft.com/office/powerpoint/2010/main" val="7200678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Hadoop Archives</a:t>
            </a:r>
            <a:r>
              <a:rPr lang="zh-CN" altLang="zh-CN" dirty="0"/>
              <a:t>可以有效的处理以上问题，它可以</a:t>
            </a:r>
            <a:r>
              <a:rPr lang="zh-CN" altLang="zh-CN" dirty="0">
                <a:solidFill>
                  <a:srgbClr val="FF0000"/>
                </a:solidFill>
              </a:rPr>
              <a:t>把多个文件归档成为一个文件</a:t>
            </a:r>
            <a:r>
              <a:rPr lang="zh-CN" altLang="en-US" dirty="0"/>
              <a:t>；</a:t>
            </a:r>
            <a:endParaRPr lang="en-US" altLang="zh-CN" dirty="0"/>
          </a:p>
          <a:p>
            <a:r>
              <a:rPr lang="zh-CN" altLang="zh-CN" dirty="0"/>
              <a:t>归档成一个文件后还可以透明的访问</a:t>
            </a:r>
            <a:r>
              <a:rPr lang="zh-CN" altLang="en-US" dirty="0"/>
              <a:t>之前的</a:t>
            </a:r>
            <a:r>
              <a:rPr lang="zh-CN" altLang="zh-CN" dirty="0"/>
              <a:t>每一个文件。</a:t>
            </a:r>
          </a:p>
          <a:p>
            <a:pPr marL="0" indent="0">
              <a:buNone/>
            </a:pPr>
            <a:endParaRPr lang="zh-CN" altLang="en-US" dirty="0"/>
          </a:p>
        </p:txBody>
      </p:sp>
      <p:sp>
        <p:nvSpPr>
          <p:cNvPr id="5" name="标题 4"/>
          <p:cNvSpPr>
            <a:spLocks noGrp="1"/>
          </p:cNvSpPr>
          <p:nvPr>
            <p:ph type="title"/>
          </p:nvPr>
        </p:nvSpPr>
        <p:spPr/>
        <p:txBody>
          <a:bodyPr/>
          <a:lstStyle/>
          <a:p>
            <a:r>
              <a:rPr lang="zh-CN" altLang="en-US" dirty="0"/>
              <a:t>文件归档工具</a:t>
            </a:r>
            <a:r>
              <a:rPr lang="en-US" altLang="zh-CN" dirty="0"/>
              <a:t>archive</a:t>
            </a:r>
            <a:endParaRPr lang="zh-CN" altLang="en-US" dirty="0"/>
          </a:p>
        </p:txBody>
      </p:sp>
      <p:sp>
        <p:nvSpPr>
          <p:cNvPr id="6" name="文本占位符 5"/>
          <p:cNvSpPr>
            <a:spLocks noGrp="1"/>
          </p:cNvSpPr>
          <p:nvPr>
            <p:ph type="body" sz="quarter" idx="10"/>
          </p:nvPr>
        </p:nvSpPr>
        <p:spPr/>
        <p:txBody>
          <a:bodyPr/>
          <a:lstStyle/>
          <a:p>
            <a:r>
              <a:rPr lang="zh-CN" altLang="en-US" dirty="0"/>
              <a:t>概述</a:t>
            </a:r>
          </a:p>
        </p:txBody>
      </p:sp>
      <p:pic>
        <p:nvPicPr>
          <p:cNvPr id="8" name="图片 7"/>
          <p:cNvPicPr/>
          <p:nvPr/>
        </p:nvPicPr>
        <p:blipFill>
          <a:blip r:embed="rId2"/>
          <a:stretch>
            <a:fillRect/>
          </a:stretch>
        </p:blipFill>
        <p:spPr>
          <a:xfrm>
            <a:off x="2451891" y="3119754"/>
            <a:ext cx="7267575" cy="2661285"/>
          </a:xfrm>
          <a:prstGeom prst="rect">
            <a:avLst/>
          </a:prstGeom>
          <a:ln>
            <a:solidFill>
              <a:schemeClr val="accent1"/>
            </a:solidFill>
          </a:ln>
        </p:spPr>
      </p:pic>
    </p:spTree>
    <p:extLst>
      <p:ext uri="{BB962C8B-B14F-4D97-AF65-F5344CB8AC3E}">
        <p14:creationId xmlns:p14="http://schemas.microsoft.com/office/powerpoint/2010/main" val="27207500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sz="1400" dirty="0"/>
              <a:t>Usage: hadoop archive -</a:t>
            </a:r>
            <a:r>
              <a:rPr lang="en-US" altLang="zh-CN" sz="1400" dirty="0" err="1"/>
              <a:t>archiveName</a:t>
            </a:r>
            <a:r>
              <a:rPr lang="en-US" altLang="zh-CN" sz="1400" dirty="0"/>
              <a:t> name -p &lt;parent&gt; &lt;</a:t>
            </a:r>
            <a:r>
              <a:rPr lang="en-US" altLang="zh-CN" sz="1400" dirty="0" err="1"/>
              <a:t>src</a:t>
            </a:r>
            <a:r>
              <a:rPr lang="en-US" altLang="zh-CN" sz="1400" dirty="0"/>
              <a:t>&gt;* &lt;</a:t>
            </a:r>
            <a:r>
              <a:rPr lang="en-US" altLang="zh-CN" sz="1400" dirty="0" err="1"/>
              <a:t>dest</a:t>
            </a:r>
            <a:r>
              <a:rPr lang="en-US" altLang="zh-CN" sz="1400" dirty="0"/>
              <a:t>&gt;</a:t>
            </a:r>
          </a:p>
          <a:p>
            <a:pPr marL="0" indent="0">
              <a:buNone/>
            </a:pPr>
            <a:r>
              <a:rPr lang="zh-CN" altLang="en-US" sz="1400" dirty="0"/>
              <a:t>           </a:t>
            </a:r>
            <a:r>
              <a:rPr lang="en-US" altLang="zh-CN" sz="1400" dirty="0"/>
              <a:t>-</a:t>
            </a:r>
            <a:r>
              <a:rPr lang="en-US" altLang="zh-CN" sz="1400" dirty="0" err="1"/>
              <a:t>archiveName</a:t>
            </a:r>
            <a:r>
              <a:rPr lang="zh-CN" altLang="en-US" sz="1400" dirty="0"/>
              <a:t> 指要创建的存档的名称。扩展名应该是*</a:t>
            </a:r>
            <a:r>
              <a:rPr lang="en-US" altLang="zh-CN" sz="1400" dirty="0"/>
              <a:t>.har</a:t>
            </a:r>
            <a:r>
              <a:rPr lang="zh-CN" altLang="en-US" sz="1400" dirty="0"/>
              <a:t>。 </a:t>
            </a:r>
            <a:endParaRPr lang="en-US" altLang="zh-CN" sz="1400" dirty="0"/>
          </a:p>
          <a:p>
            <a:pPr marL="0" indent="0">
              <a:buNone/>
            </a:pPr>
            <a:r>
              <a:rPr lang="en-US" altLang="zh-CN" sz="1400" dirty="0"/>
              <a:t>           -p</a:t>
            </a:r>
            <a:r>
              <a:rPr lang="zh-CN" altLang="en-US" sz="1400" dirty="0"/>
              <a:t> 指定文件档案文件</a:t>
            </a:r>
            <a:r>
              <a:rPr lang="en-US" altLang="zh-CN" sz="1400" dirty="0" err="1"/>
              <a:t>src</a:t>
            </a:r>
            <a:r>
              <a:rPr lang="zh-CN" altLang="en-US" sz="1400" dirty="0"/>
              <a:t>的相对路径。</a:t>
            </a:r>
          </a:p>
          <a:p>
            <a:pPr marL="0" indent="0">
              <a:buNone/>
            </a:pPr>
            <a:r>
              <a:rPr lang="zh-CN" altLang="en-US" sz="1400" dirty="0"/>
              <a:t>比如：</a:t>
            </a:r>
            <a:r>
              <a:rPr lang="en-US" altLang="zh-CN" sz="1400" dirty="0"/>
              <a:t>-p /foo/bar a/b/c e/f/g</a:t>
            </a:r>
            <a:r>
              <a:rPr lang="zh-CN" altLang="en-US" sz="1400" dirty="0"/>
              <a:t>，这里的</a:t>
            </a:r>
            <a:r>
              <a:rPr lang="en-US" altLang="zh-CN" sz="1400" dirty="0"/>
              <a:t>/foo/bar</a:t>
            </a:r>
            <a:r>
              <a:rPr lang="zh-CN" altLang="en-US" sz="1400" dirty="0"/>
              <a:t>是</a:t>
            </a:r>
            <a:r>
              <a:rPr lang="en-US" altLang="zh-CN" sz="1400" dirty="0"/>
              <a:t>a/b/c</a:t>
            </a:r>
            <a:r>
              <a:rPr lang="zh-CN" altLang="en-US" sz="1400" dirty="0"/>
              <a:t>与</a:t>
            </a:r>
            <a:r>
              <a:rPr lang="en-US" altLang="zh-CN" sz="1400" dirty="0"/>
              <a:t>e/f/g</a:t>
            </a:r>
            <a:r>
              <a:rPr lang="zh-CN" altLang="en-US" sz="1400" dirty="0"/>
              <a:t>的父路径，所以完整路径为</a:t>
            </a:r>
            <a:r>
              <a:rPr lang="en-US" altLang="zh-CN" sz="1400" dirty="0"/>
              <a:t>/foo/bar/a/b/c</a:t>
            </a:r>
            <a:r>
              <a:rPr lang="zh-CN" altLang="en-US" sz="1400" dirty="0"/>
              <a:t>与</a:t>
            </a:r>
            <a:r>
              <a:rPr lang="en-US" altLang="zh-CN" sz="1400" dirty="0"/>
              <a:t>/foo/bar/e/f/g</a:t>
            </a:r>
            <a:r>
              <a:rPr lang="zh-CN" altLang="en-US" sz="1400" dirty="0"/>
              <a:t>。</a:t>
            </a:r>
          </a:p>
          <a:p>
            <a:pPr marL="0" indent="0">
              <a:buNone/>
            </a:pPr>
            <a:endParaRPr lang="zh-CN" altLang="en-US" dirty="0"/>
          </a:p>
        </p:txBody>
      </p:sp>
      <p:sp>
        <p:nvSpPr>
          <p:cNvPr id="5" name="标题 4"/>
          <p:cNvSpPr>
            <a:spLocks noGrp="1"/>
          </p:cNvSpPr>
          <p:nvPr>
            <p:ph type="title"/>
          </p:nvPr>
        </p:nvSpPr>
        <p:spPr/>
        <p:txBody>
          <a:bodyPr/>
          <a:lstStyle/>
          <a:p>
            <a:r>
              <a:rPr lang="zh-CN" altLang="en-US" dirty="0"/>
              <a:t>文件归档工具</a:t>
            </a:r>
            <a:r>
              <a:rPr lang="en-US" altLang="zh-CN" dirty="0"/>
              <a:t>archive</a:t>
            </a:r>
            <a:endParaRPr lang="zh-CN" altLang="en-US" dirty="0"/>
          </a:p>
        </p:txBody>
      </p:sp>
      <p:sp>
        <p:nvSpPr>
          <p:cNvPr id="6" name="文本占位符 5"/>
          <p:cNvSpPr>
            <a:spLocks noGrp="1"/>
          </p:cNvSpPr>
          <p:nvPr>
            <p:ph type="body" sz="quarter" idx="10"/>
          </p:nvPr>
        </p:nvSpPr>
        <p:spPr/>
        <p:txBody>
          <a:bodyPr/>
          <a:lstStyle/>
          <a:p>
            <a:r>
              <a:rPr lang="zh-CN" altLang="en-US" dirty="0"/>
              <a:t>创建档案</a:t>
            </a:r>
            <a:endParaRPr lang="en-US" altLang="zh-CN" dirty="0"/>
          </a:p>
        </p:txBody>
      </p:sp>
    </p:spTree>
    <p:extLst>
      <p:ext uri="{BB962C8B-B14F-4D97-AF65-F5344CB8AC3E}">
        <p14:creationId xmlns:p14="http://schemas.microsoft.com/office/powerpoint/2010/main" val="23043608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案例：存档一个目录</a:t>
            </a:r>
            <a:r>
              <a:rPr lang="en-US" altLang="zh-CN" dirty="0"/>
              <a:t>/</a:t>
            </a:r>
            <a:r>
              <a:rPr lang="en-US" altLang="zh-CN" dirty="0" err="1"/>
              <a:t>smallfile</a:t>
            </a:r>
            <a:r>
              <a:rPr lang="zh-CN" altLang="en-US" dirty="0"/>
              <a:t>下的所有文件</a:t>
            </a:r>
            <a:r>
              <a:rPr lang="en-US" altLang="zh-CN" dirty="0"/>
              <a:t>:</a:t>
            </a:r>
          </a:p>
          <a:p>
            <a:pPr marL="0" indent="0">
              <a:buNone/>
            </a:pPr>
            <a:r>
              <a:rPr lang="en-US" altLang="zh-CN" dirty="0"/>
              <a:t>hadoop archive -</a:t>
            </a:r>
            <a:r>
              <a:rPr lang="en-US" altLang="zh-CN" dirty="0" err="1"/>
              <a:t>archiveName</a:t>
            </a:r>
            <a:r>
              <a:rPr lang="en-US" altLang="zh-CN" dirty="0"/>
              <a:t> </a:t>
            </a:r>
            <a:r>
              <a:rPr lang="en-US" altLang="zh-CN" dirty="0" err="1"/>
              <a:t>test.har</a:t>
            </a:r>
            <a:r>
              <a:rPr lang="en-US" altLang="zh-CN" dirty="0"/>
              <a:t> -p /</a:t>
            </a:r>
            <a:r>
              <a:rPr lang="en-US" altLang="zh-CN" dirty="0" err="1"/>
              <a:t>smallfile</a:t>
            </a:r>
            <a:r>
              <a:rPr lang="en-US" altLang="zh-CN" dirty="0"/>
              <a:t> /</a:t>
            </a:r>
            <a:r>
              <a:rPr lang="en-US" altLang="zh-CN" dirty="0" err="1"/>
              <a:t>outputdir</a:t>
            </a:r>
            <a:endParaRPr lang="en-US" altLang="zh-CN" dirty="0"/>
          </a:p>
          <a:p>
            <a:r>
              <a:rPr lang="zh-CN" altLang="en-US" dirty="0"/>
              <a:t>这样就会在</a:t>
            </a:r>
            <a:r>
              <a:rPr lang="en-US" altLang="zh-CN" dirty="0"/>
              <a:t>/</a:t>
            </a:r>
            <a:r>
              <a:rPr lang="en-US" altLang="zh-CN" dirty="0" err="1"/>
              <a:t>outputdir</a:t>
            </a:r>
            <a:r>
              <a:rPr lang="zh-CN" altLang="en-US" dirty="0"/>
              <a:t>目录下创建一个名为</a:t>
            </a:r>
            <a:r>
              <a:rPr lang="en-US" altLang="zh-CN" dirty="0" err="1"/>
              <a:t>test.har</a:t>
            </a:r>
            <a:r>
              <a:rPr lang="zh-CN" altLang="en-US" dirty="0"/>
              <a:t>的存档文件。</a:t>
            </a:r>
          </a:p>
          <a:p>
            <a:r>
              <a:rPr lang="zh-CN" altLang="en-US" dirty="0"/>
              <a:t>注意：</a:t>
            </a:r>
            <a:r>
              <a:rPr lang="en-US" altLang="zh-CN" b="1" dirty="0">
                <a:solidFill>
                  <a:srgbClr val="FF0000"/>
                </a:solidFill>
              </a:rPr>
              <a:t>Archive</a:t>
            </a:r>
            <a:r>
              <a:rPr lang="zh-CN" altLang="en-US" b="1" dirty="0">
                <a:solidFill>
                  <a:srgbClr val="FF0000"/>
                </a:solidFill>
              </a:rPr>
              <a:t>归档是通过</a:t>
            </a:r>
            <a:r>
              <a:rPr lang="en-US" altLang="zh-CN" b="1" dirty="0">
                <a:solidFill>
                  <a:srgbClr val="FF0000"/>
                </a:solidFill>
              </a:rPr>
              <a:t>MapReduce</a:t>
            </a:r>
            <a:r>
              <a:rPr lang="zh-CN" altLang="en-US" b="1" dirty="0">
                <a:solidFill>
                  <a:srgbClr val="FF0000"/>
                </a:solidFill>
              </a:rPr>
              <a:t>程序完成的，需要启动</a:t>
            </a:r>
            <a:r>
              <a:rPr lang="en-US" altLang="zh-CN" b="1" dirty="0">
                <a:solidFill>
                  <a:srgbClr val="FF0000"/>
                </a:solidFill>
              </a:rPr>
              <a:t>YARN</a:t>
            </a:r>
            <a:r>
              <a:rPr lang="zh-CN" altLang="en-US" b="1" dirty="0">
                <a:solidFill>
                  <a:srgbClr val="FF0000"/>
                </a:solidFill>
              </a:rPr>
              <a:t>集群</a:t>
            </a:r>
            <a:r>
              <a:rPr lang="zh-CN" altLang="en-US" dirty="0"/>
              <a:t>。</a:t>
            </a:r>
          </a:p>
          <a:p>
            <a:pPr marL="0" indent="0">
              <a:buNone/>
            </a:pPr>
            <a:endParaRPr lang="zh-CN" altLang="en-US" dirty="0"/>
          </a:p>
        </p:txBody>
      </p:sp>
      <p:sp>
        <p:nvSpPr>
          <p:cNvPr id="5" name="标题 4"/>
          <p:cNvSpPr>
            <a:spLocks noGrp="1"/>
          </p:cNvSpPr>
          <p:nvPr>
            <p:ph type="title"/>
          </p:nvPr>
        </p:nvSpPr>
        <p:spPr/>
        <p:txBody>
          <a:bodyPr/>
          <a:lstStyle/>
          <a:p>
            <a:r>
              <a:rPr lang="zh-CN" altLang="en-US" dirty="0"/>
              <a:t>文件归档工具</a:t>
            </a:r>
            <a:r>
              <a:rPr lang="en-US" altLang="zh-CN" dirty="0"/>
              <a:t>archive</a:t>
            </a:r>
            <a:endParaRPr lang="zh-CN" altLang="en-US" dirty="0"/>
          </a:p>
        </p:txBody>
      </p:sp>
      <p:sp>
        <p:nvSpPr>
          <p:cNvPr id="6" name="文本占位符 5"/>
          <p:cNvSpPr>
            <a:spLocks noGrp="1"/>
          </p:cNvSpPr>
          <p:nvPr>
            <p:ph type="body" sz="quarter" idx="10"/>
          </p:nvPr>
        </p:nvSpPr>
        <p:spPr/>
        <p:txBody>
          <a:bodyPr/>
          <a:lstStyle/>
          <a:p>
            <a:r>
              <a:rPr lang="zh-CN" altLang="en-US" dirty="0"/>
              <a:t>创建档案</a:t>
            </a:r>
            <a:endParaRPr lang="en-US" altLang="zh-CN" dirty="0"/>
          </a:p>
        </p:txBody>
      </p:sp>
      <p:pic>
        <p:nvPicPr>
          <p:cNvPr id="8" name="图片 7"/>
          <p:cNvPicPr/>
          <p:nvPr/>
        </p:nvPicPr>
        <p:blipFill>
          <a:blip r:embed="rId2"/>
          <a:stretch>
            <a:fillRect/>
          </a:stretch>
        </p:blipFill>
        <p:spPr>
          <a:xfrm>
            <a:off x="2182026" y="3846861"/>
            <a:ext cx="7807306" cy="1544320"/>
          </a:xfrm>
          <a:prstGeom prst="rect">
            <a:avLst/>
          </a:prstGeom>
          <a:ln>
            <a:solidFill>
              <a:schemeClr val="accent1"/>
            </a:solidFill>
          </a:ln>
        </p:spPr>
      </p:pic>
    </p:spTree>
    <p:extLst>
      <p:ext uri="{BB962C8B-B14F-4D97-AF65-F5344CB8AC3E}">
        <p14:creationId xmlns:p14="http://schemas.microsoft.com/office/powerpoint/2010/main" val="34531128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hadoop fs -ls /</a:t>
            </a:r>
            <a:r>
              <a:rPr lang="en-US" altLang="zh-CN" dirty="0" err="1"/>
              <a:t>outputdir</a:t>
            </a:r>
            <a:r>
              <a:rPr lang="en-US" altLang="zh-CN" dirty="0"/>
              <a:t>/</a:t>
            </a:r>
            <a:r>
              <a:rPr lang="en-US" altLang="zh-CN" dirty="0" err="1"/>
              <a:t>test.har</a:t>
            </a:r>
            <a:endParaRPr lang="en-US" altLang="zh-CN" dirty="0"/>
          </a:p>
          <a:p>
            <a:r>
              <a:rPr lang="zh-CN" altLang="en-US" dirty="0"/>
              <a:t>这里可以看到</a:t>
            </a:r>
            <a:r>
              <a:rPr lang="en-US" altLang="zh-CN" dirty="0"/>
              <a:t>har</a:t>
            </a:r>
            <a:r>
              <a:rPr lang="zh-CN" altLang="en-US" dirty="0"/>
              <a:t>文件包括：两个索引文件，多个</a:t>
            </a:r>
            <a:r>
              <a:rPr lang="en-US" altLang="zh-CN" dirty="0"/>
              <a:t>part</a:t>
            </a:r>
            <a:r>
              <a:rPr lang="zh-CN" altLang="en-US" dirty="0"/>
              <a:t>文件（本例只有一个）以及一个标识成功与否的文件。</a:t>
            </a:r>
            <a:r>
              <a:rPr lang="en-US" altLang="zh-CN" dirty="0"/>
              <a:t>part</a:t>
            </a:r>
            <a:r>
              <a:rPr lang="zh-CN" altLang="en-US" dirty="0"/>
              <a:t>文件是多个原文件的集合， 通过</a:t>
            </a:r>
            <a:r>
              <a:rPr lang="en-US" altLang="zh-CN" dirty="0"/>
              <a:t>index</a:t>
            </a:r>
            <a:r>
              <a:rPr lang="zh-CN" altLang="en-US" dirty="0"/>
              <a:t>文件可以去找到原文件。</a:t>
            </a:r>
          </a:p>
          <a:p>
            <a:r>
              <a:rPr lang="zh-CN" altLang="en-US" dirty="0"/>
              <a:t>例如上述的三个小文件</a:t>
            </a:r>
            <a:r>
              <a:rPr lang="en-US" altLang="zh-CN" dirty="0"/>
              <a:t>1.txt 2.txt 3.txt</a:t>
            </a:r>
            <a:r>
              <a:rPr lang="zh-CN" altLang="en-US" dirty="0"/>
              <a:t>内容分别为</a:t>
            </a:r>
            <a:r>
              <a:rPr lang="en-US" altLang="zh-CN" dirty="0"/>
              <a:t>1</a:t>
            </a:r>
            <a:r>
              <a:rPr lang="zh-CN" altLang="en-US" dirty="0"/>
              <a:t>，</a:t>
            </a:r>
            <a:r>
              <a:rPr lang="en-US" altLang="zh-CN" dirty="0"/>
              <a:t>2</a:t>
            </a:r>
            <a:r>
              <a:rPr lang="zh-CN" altLang="en-US" dirty="0"/>
              <a:t>，</a:t>
            </a:r>
            <a:r>
              <a:rPr lang="en-US" altLang="zh-CN" dirty="0"/>
              <a:t>3</a:t>
            </a:r>
            <a:r>
              <a:rPr lang="zh-CN" altLang="en-US" dirty="0"/>
              <a:t>。进行</a:t>
            </a:r>
            <a:r>
              <a:rPr lang="en-US" altLang="zh-CN" dirty="0"/>
              <a:t>archive</a:t>
            </a:r>
            <a:r>
              <a:rPr lang="zh-CN" altLang="en-US" dirty="0"/>
              <a:t>操作之后，三个小文件就归档到</a:t>
            </a:r>
            <a:r>
              <a:rPr lang="en-US" altLang="zh-CN" dirty="0" err="1"/>
              <a:t>test.har</a:t>
            </a:r>
            <a:r>
              <a:rPr lang="zh-CN" altLang="en-US" dirty="0"/>
              <a:t>里的</a:t>
            </a:r>
            <a:r>
              <a:rPr lang="en-US" altLang="zh-CN" dirty="0"/>
              <a:t>part-0</a:t>
            </a:r>
            <a:r>
              <a:rPr lang="zh-CN" altLang="en-US" dirty="0"/>
              <a:t>一个文件里。</a:t>
            </a:r>
          </a:p>
          <a:p>
            <a:pPr marL="0" indent="0">
              <a:buNone/>
            </a:pPr>
            <a:endParaRPr lang="zh-CN" altLang="en-US" dirty="0"/>
          </a:p>
        </p:txBody>
      </p:sp>
      <p:sp>
        <p:nvSpPr>
          <p:cNvPr id="5" name="标题 4"/>
          <p:cNvSpPr>
            <a:spLocks noGrp="1"/>
          </p:cNvSpPr>
          <p:nvPr>
            <p:ph type="title"/>
          </p:nvPr>
        </p:nvSpPr>
        <p:spPr/>
        <p:txBody>
          <a:bodyPr/>
          <a:lstStyle/>
          <a:p>
            <a:r>
              <a:rPr lang="zh-CN" altLang="en-US" dirty="0"/>
              <a:t>文件归档工具</a:t>
            </a:r>
            <a:r>
              <a:rPr lang="en-US" altLang="zh-CN" dirty="0"/>
              <a:t>archive</a:t>
            </a:r>
            <a:endParaRPr lang="zh-CN" altLang="en-US" dirty="0"/>
          </a:p>
        </p:txBody>
      </p:sp>
      <p:sp>
        <p:nvSpPr>
          <p:cNvPr id="6" name="文本占位符 5"/>
          <p:cNvSpPr>
            <a:spLocks noGrp="1"/>
          </p:cNvSpPr>
          <p:nvPr>
            <p:ph type="body" sz="quarter" idx="10"/>
          </p:nvPr>
        </p:nvSpPr>
        <p:spPr/>
        <p:txBody>
          <a:bodyPr/>
          <a:lstStyle/>
          <a:p>
            <a:r>
              <a:rPr lang="zh-CN" altLang="en-US" dirty="0"/>
              <a:t>查看归档之后的样子</a:t>
            </a:r>
          </a:p>
        </p:txBody>
      </p:sp>
      <p:pic>
        <p:nvPicPr>
          <p:cNvPr id="8" name="图片 7"/>
          <p:cNvPicPr/>
          <p:nvPr/>
        </p:nvPicPr>
        <p:blipFill>
          <a:blip r:embed="rId2"/>
          <a:stretch>
            <a:fillRect/>
          </a:stretch>
        </p:blipFill>
        <p:spPr>
          <a:xfrm>
            <a:off x="2741451" y="3755920"/>
            <a:ext cx="6688455" cy="1273280"/>
          </a:xfrm>
          <a:prstGeom prst="rect">
            <a:avLst/>
          </a:prstGeom>
          <a:ln>
            <a:solidFill>
              <a:schemeClr val="accent1"/>
            </a:solidFill>
          </a:ln>
        </p:spPr>
      </p:pic>
      <p:pic>
        <p:nvPicPr>
          <p:cNvPr id="9" name="图片 8"/>
          <p:cNvPicPr/>
          <p:nvPr/>
        </p:nvPicPr>
        <p:blipFill>
          <a:blip r:embed="rId3"/>
          <a:stretch>
            <a:fillRect/>
          </a:stretch>
        </p:blipFill>
        <p:spPr>
          <a:xfrm>
            <a:off x="2741450" y="5292727"/>
            <a:ext cx="6688455" cy="1250313"/>
          </a:xfrm>
          <a:prstGeom prst="rect">
            <a:avLst/>
          </a:prstGeom>
          <a:ln>
            <a:solidFill>
              <a:schemeClr val="accent1"/>
            </a:solidFill>
          </a:ln>
        </p:spPr>
      </p:pic>
    </p:spTree>
    <p:extLst>
      <p:ext uri="{BB962C8B-B14F-4D97-AF65-F5344CB8AC3E}">
        <p14:creationId xmlns:p14="http://schemas.microsoft.com/office/powerpoint/2010/main" val="16409899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在查看</a:t>
            </a:r>
            <a:r>
              <a:rPr lang="en-US" altLang="zh-CN" dirty="0"/>
              <a:t>har</a:t>
            </a:r>
            <a:r>
              <a:rPr lang="zh-CN" altLang="en-US" dirty="0"/>
              <a:t>文件的时候，如果没有指定访问协议，默认使用的就是</a:t>
            </a:r>
            <a:r>
              <a:rPr lang="en-US" altLang="zh-CN" dirty="0"/>
              <a:t>hdfs://</a:t>
            </a:r>
            <a:r>
              <a:rPr lang="zh-CN" altLang="en-US" dirty="0"/>
              <a:t>，此时所能看到的就是归档之后的样子。</a:t>
            </a:r>
            <a:endParaRPr lang="en-US" altLang="zh-CN" dirty="0"/>
          </a:p>
          <a:p>
            <a:r>
              <a:rPr lang="zh-CN" altLang="en-US" dirty="0"/>
              <a:t>此外，</a:t>
            </a:r>
            <a:r>
              <a:rPr lang="en-US" altLang="zh-CN" dirty="0"/>
              <a:t>Archive</a:t>
            </a:r>
            <a:r>
              <a:rPr lang="zh-CN" altLang="en-US" dirty="0"/>
              <a:t>还提供了自己的</a:t>
            </a:r>
            <a:r>
              <a:rPr lang="en-US" altLang="zh-CN" dirty="0"/>
              <a:t>har </a:t>
            </a:r>
            <a:r>
              <a:rPr lang="en-US" altLang="zh-CN" dirty="0" err="1"/>
              <a:t>uri</a:t>
            </a:r>
            <a:r>
              <a:rPr lang="zh-CN" altLang="en-US" dirty="0"/>
              <a:t>访问协议。如果用</a:t>
            </a:r>
            <a:r>
              <a:rPr lang="en-US" altLang="zh-CN" dirty="0"/>
              <a:t>har </a:t>
            </a:r>
            <a:r>
              <a:rPr lang="en-US" altLang="zh-CN" dirty="0" err="1"/>
              <a:t>uri</a:t>
            </a:r>
            <a:r>
              <a:rPr lang="zh-CN" altLang="en-US" dirty="0"/>
              <a:t>去访问的话，索引、标识等文件就会隐藏起来，只显示创建档案之前的原文件：</a:t>
            </a:r>
            <a:endParaRPr lang="en-US" altLang="zh-CN" dirty="0"/>
          </a:p>
          <a:p>
            <a:r>
              <a:rPr lang="en-US" altLang="zh-CN" dirty="0"/>
              <a:t>Hadoop Archives</a:t>
            </a:r>
            <a:r>
              <a:rPr lang="zh-CN" altLang="en-US" dirty="0"/>
              <a:t>的</a:t>
            </a:r>
            <a:r>
              <a:rPr lang="en-US" altLang="zh-CN" dirty="0"/>
              <a:t>URI</a:t>
            </a:r>
            <a:r>
              <a:rPr lang="zh-CN" altLang="en-US" dirty="0"/>
              <a:t>是：</a:t>
            </a:r>
            <a:r>
              <a:rPr lang="en-US" altLang="zh-CN" dirty="0"/>
              <a:t>har://scheme-hostname:port/archivepath/fileinarchive   </a:t>
            </a:r>
          </a:p>
          <a:p>
            <a:r>
              <a:rPr lang="en-US" altLang="zh-CN" dirty="0"/>
              <a:t>scheme-hostname</a:t>
            </a:r>
            <a:r>
              <a:rPr lang="zh-CN" altLang="en-US" dirty="0"/>
              <a:t>格式为</a:t>
            </a:r>
            <a:r>
              <a:rPr lang="en-US" altLang="zh-CN" b="1" dirty="0">
                <a:solidFill>
                  <a:srgbClr val="FF0000"/>
                </a:solidFill>
              </a:rPr>
              <a:t>hdfs-</a:t>
            </a:r>
            <a:r>
              <a:rPr lang="zh-CN" altLang="en-US" b="1" dirty="0">
                <a:solidFill>
                  <a:srgbClr val="FF0000"/>
                </a:solidFill>
              </a:rPr>
              <a:t>域名</a:t>
            </a:r>
            <a:r>
              <a:rPr lang="en-US" altLang="zh-CN" b="1" dirty="0">
                <a:solidFill>
                  <a:srgbClr val="FF0000"/>
                </a:solidFill>
              </a:rPr>
              <a:t>:</a:t>
            </a:r>
            <a:r>
              <a:rPr lang="zh-CN" altLang="en-US" b="1" dirty="0">
                <a:solidFill>
                  <a:srgbClr val="FF0000"/>
                </a:solidFill>
              </a:rPr>
              <a:t>端口</a:t>
            </a:r>
            <a:endParaRPr lang="zh-CN" altLang="en-US" dirty="0"/>
          </a:p>
          <a:p>
            <a:pPr marL="0" indent="0">
              <a:buNone/>
            </a:pPr>
            <a:endParaRPr lang="zh-CN" altLang="en-US" dirty="0"/>
          </a:p>
        </p:txBody>
      </p:sp>
      <p:sp>
        <p:nvSpPr>
          <p:cNvPr id="5" name="标题 4"/>
          <p:cNvSpPr>
            <a:spLocks noGrp="1"/>
          </p:cNvSpPr>
          <p:nvPr>
            <p:ph type="title"/>
          </p:nvPr>
        </p:nvSpPr>
        <p:spPr/>
        <p:txBody>
          <a:bodyPr/>
          <a:lstStyle/>
          <a:p>
            <a:r>
              <a:rPr lang="zh-CN" altLang="en-US" dirty="0"/>
              <a:t>文件归档工具</a:t>
            </a:r>
            <a:r>
              <a:rPr lang="en-US" altLang="zh-CN" dirty="0"/>
              <a:t>archive</a:t>
            </a:r>
            <a:endParaRPr lang="zh-CN" altLang="en-US" dirty="0"/>
          </a:p>
        </p:txBody>
      </p:sp>
      <p:sp>
        <p:nvSpPr>
          <p:cNvPr id="6" name="文本占位符 5"/>
          <p:cNvSpPr>
            <a:spLocks noGrp="1"/>
          </p:cNvSpPr>
          <p:nvPr>
            <p:ph type="body" sz="quarter" idx="10"/>
          </p:nvPr>
        </p:nvSpPr>
        <p:spPr/>
        <p:txBody>
          <a:bodyPr/>
          <a:lstStyle/>
          <a:p>
            <a:r>
              <a:rPr lang="zh-CN" altLang="en-US" dirty="0"/>
              <a:t>查看归档之前的样子</a:t>
            </a:r>
          </a:p>
        </p:txBody>
      </p:sp>
      <p:pic>
        <p:nvPicPr>
          <p:cNvPr id="8" name="图片 7"/>
          <p:cNvPicPr/>
          <p:nvPr/>
        </p:nvPicPr>
        <p:blipFill>
          <a:blip r:embed="rId2"/>
          <a:stretch>
            <a:fillRect/>
          </a:stretch>
        </p:blipFill>
        <p:spPr>
          <a:xfrm>
            <a:off x="2585559" y="4032730"/>
            <a:ext cx="7000240" cy="2021840"/>
          </a:xfrm>
          <a:prstGeom prst="rect">
            <a:avLst/>
          </a:prstGeom>
        </p:spPr>
      </p:pic>
    </p:spTree>
    <p:extLst>
      <p:ext uri="{BB962C8B-B14F-4D97-AF65-F5344CB8AC3E}">
        <p14:creationId xmlns:p14="http://schemas.microsoft.com/office/powerpoint/2010/main" val="3387255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按顺序解压存档（串行）：</a:t>
            </a:r>
          </a:p>
          <a:p>
            <a:pPr marL="0" indent="0">
              <a:buNone/>
            </a:pPr>
            <a:r>
              <a:rPr lang="en-US" altLang="zh-CN" dirty="0"/>
              <a:t>hadoop fs -cp har:///outputdir/test.har/* /smallfile1</a:t>
            </a:r>
          </a:p>
          <a:p>
            <a:r>
              <a:rPr lang="zh-CN" altLang="en-US" dirty="0"/>
              <a:t>要并行解压存档，请使用</a:t>
            </a:r>
            <a:r>
              <a:rPr lang="en-US" altLang="zh-CN" dirty="0" err="1"/>
              <a:t>DistCp</a:t>
            </a:r>
            <a:r>
              <a:rPr lang="en-US" altLang="zh-CN" dirty="0"/>
              <a:t>,</a:t>
            </a:r>
            <a:r>
              <a:rPr lang="zh-CN" altLang="en-US" dirty="0"/>
              <a:t>对应大的归档文件可以提高效率：</a:t>
            </a:r>
          </a:p>
          <a:p>
            <a:pPr marL="0" indent="0">
              <a:buNone/>
            </a:pPr>
            <a:r>
              <a:rPr lang="en-US" altLang="zh-CN" dirty="0"/>
              <a:t>hadoop distcp har:///outputdir/test.har/* /smallfile2</a:t>
            </a:r>
            <a:endParaRPr lang="zh-CN" altLang="en-US" dirty="0"/>
          </a:p>
        </p:txBody>
      </p:sp>
      <p:sp>
        <p:nvSpPr>
          <p:cNvPr id="5" name="标题 4"/>
          <p:cNvSpPr>
            <a:spLocks noGrp="1"/>
          </p:cNvSpPr>
          <p:nvPr>
            <p:ph type="title"/>
          </p:nvPr>
        </p:nvSpPr>
        <p:spPr/>
        <p:txBody>
          <a:bodyPr/>
          <a:lstStyle/>
          <a:p>
            <a:r>
              <a:rPr lang="zh-CN" altLang="en-US" dirty="0"/>
              <a:t>文件归档工具</a:t>
            </a:r>
            <a:r>
              <a:rPr lang="en-US" altLang="zh-CN" dirty="0"/>
              <a:t>archive</a:t>
            </a:r>
            <a:endParaRPr lang="zh-CN" altLang="en-US" dirty="0"/>
          </a:p>
        </p:txBody>
      </p:sp>
      <p:sp>
        <p:nvSpPr>
          <p:cNvPr id="6" name="文本占位符 5"/>
          <p:cNvSpPr>
            <a:spLocks noGrp="1"/>
          </p:cNvSpPr>
          <p:nvPr>
            <p:ph type="body" sz="quarter" idx="10"/>
          </p:nvPr>
        </p:nvSpPr>
        <p:spPr/>
        <p:txBody>
          <a:bodyPr/>
          <a:lstStyle/>
          <a:p>
            <a:r>
              <a:rPr lang="zh-CN" altLang="en-US" dirty="0"/>
              <a:t>提取档案</a:t>
            </a:r>
            <a:endParaRPr lang="en-US" altLang="zh-CN" dirty="0"/>
          </a:p>
        </p:txBody>
      </p:sp>
      <p:pic>
        <p:nvPicPr>
          <p:cNvPr id="8" name="图片 7"/>
          <p:cNvPicPr/>
          <p:nvPr/>
        </p:nvPicPr>
        <p:blipFill>
          <a:blip r:embed="rId2"/>
          <a:stretch>
            <a:fillRect/>
          </a:stretch>
        </p:blipFill>
        <p:spPr>
          <a:xfrm>
            <a:off x="1279839" y="4090035"/>
            <a:ext cx="9611680" cy="1775673"/>
          </a:xfrm>
          <a:prstGeom prst="rect">
            <a:avLst/>
          </a:prstGeom>
        </p:spPr>
      </p:pic>
    </p:spTree>
    <p:extLst>
      <p:ext uri="{BB962C8B-B14F-4D97-AF65-F5344CB8AC3E}">
        <p14:creationId xmlns:p14="http://schemas.microsoft.com/office/powerpoint/2010/main" val="7249057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Hadoop archive</a:t>
            </a:r>
            <a:r>
              <a:rPr lang="zh-CN" altLang="en-US" dirty="0"/>
              <a:t>是特殊的档案格式。一个</a:t>
            </a:r>
            <a:r>
              <a:rPr lang="en-US" altLang="zh-CN" dirty="0"/>
              <a:t>Hadoop archive</a:t>
            </a:r>
            <a:r>
              <a:rPr lang="zh-CN" altLang="en-US" dirty="0"/>
              <a:t>对应一个文件系统目录。</a:t>
            </a:r>
            <a:r>
              <a:rPr lang="en-US" altLang="zh-CN" dirty="0"/>
              <a:t>archive</a:t>
            </a:r>
            <a:r>
              <a:rPr lang="zh-CN" altLang="en-US" dirty="0"/>
              <a:t>的扩展名是*</a:t>
            </a:r>
            <a:r>
              <a:rPr lang="en-US" altLang="zh-CN" dirty="0"/>
              <a:t>.har</a:t>
            </a:r>
            <a:r>
              <a:rPr lang="zh-CN" altLang="en-US" dirty="0"/>
              <a:t>；</a:t>
            </a:r>
            <a:endParaRPr lang="en-US" altLang="zh-CN" dirty="0"/>
          </a:p>
          <a:p>
            <a:r>
              <a:rPr lang="zh-CN" altLang="en-US" dirty="0"/>
              <a:t>创建</a:t>
            </a:r>
            <a:r>
              <a:rPr lang="en-US" altLang="zh-CN" dirty="0"/>
              <a:t>archives</a:t>
            </a:r>
            <a:r>
              <a:rPr lang="zh-CN" altLang="en-US" dirty="0"/>
              <a:t>本质是运行一个</a:t>
            </a:r>
            <a:r>
              <a:rPr lang="en-US" altLang="zh-CN" dirty="0"/>
              <a:t>Map/Reduce</a:t>
            </a:r>
            <a:r>
              <a:rPr lang="zh-CN" altLang="en-US" dirty="0"/>
              <a:t>任务，所以应该在</a:t>
            </a:r>
            <a:r>
              <a:rPr lang="en-US" altLang="zh-CN" dirty="0"/>
              <a:t>Hadoop</a:t>
            </a:r>
            <a:r>
              <a:rPr lang="zh-CN" altLang="en-US" dirty="0"/>
              <a:t>集群上运行创建档案的命令； </a:t>
            </a:r>
            <a:endParaRPr lang="en-US" altLang="zh-CN" dirty="0"/>
          </a:p>
          <a:p>
            <a:r>
              <a:rPr lang="zh-CN" altLang="en-US" dirty="0"/>
              <a:t>创建</a:t>
            </a:r>
            <a:r>
              <a:rPr lang="en-US" altLang="zh-CN" dirty="0"/>
              <a:t>archive</a:t>
            </a:r>
            <a:r>
              <a:rPr lang="zh-CN" altLang="en-US" dirty="0"/>
              <a:t>文件要消耗和原文件一样多的硬盘空间；</a:t>
            </a:r>
            <a:endParaRPr lang="en-US" altLang="zh-CN" dirty="0"/>
          </a:p>
          <a:p>
            <a:r>
              <a:rPr lang="en-US" altLang="zh-CN" dirty="0"/>
              <a:t>archive</a:t>
            </a:r>
            <a:r>
              <a:rPr lang="zh-CN" altLang="en-US" dirty="0"/>
              <a:t>文件不支持压缩，尽管</a:t>
            </a:r>
            <a:r>
              <a:rPr lang="en-US" altLang="zh-CN" dirty="0"/>
              <a:t>archive</a:t>
            </a:r>
            <a:r>
              <a:rPr lang="zh-CN" altLang="en-US" dirty="0"/>
              <a:t>文件看起来像已经被压缩过；</a:t>
            </a:r>
            <a:endParaRPr lang="en-US" altLang="zh-CN" dirty="0"/>
          </a:p>
          <a:p>
            <a:r>
              <a:rPr lang="en-US" altLang="zh-CN" dirty="0"/>
              <a:t>archive</a:t>
            </a:r>
            <a:r>
              <a:rPr lang="zh-CN" altLang="en-US" dirty="0"/>
              <a:t>文件一旦创建就无法改变，要修改的话，需要创建新的</a:t>
            </a:r>
            <a:r>
              <a:rPr lang="en-US" altLang="zh-CN" dirty="0"/>
              <a:t>archive</a:t>
            </a:r>
            <a:r>
              <a:rPr lang="zh-CN" altLang="en-US" dirty="0"/>
              <a:t>文件。事实上，一般不会再对存档后的文件进行修改，因为它们是定期存档的，比如每周或每日；</a:t>
            </a:r>
            <a:endParaRPr lang="en-US" altLang="zh-CN" dirty="0"/>
          </a:p>
          <a:p>
            <a:r>
              <a:rPr lang="zh-CN" altLang="en-US" dirty="0"/>
              <a:t>当创建</a:t>
            </a:r>
            <a:r>
              <a:rPr lang="en-US" altLang="zh-CN" dirty="0"/>
              <a:t>archive</a:t>
            </a:r>
            <a:r>
              <a:rPr lang="zh-CN" altLang="en-US" dirty="0"/>
              <a:t>时，源文件不会被更改或删除；</a:t>
            </a:r>
          </a:p>
          <a:p>
            <a:pPr marL="0" indent="0">
              <a:buNone/>
            </a:pPr>
            <a:endParaRPr lang="zh-CN" altLang="en-US" dirty="0"/>
          </a:p>
        </p:txBody>
      </p:sp>
      <p:sp>
        <p:nvSpPr>
          <p:cNvPr id="5" name="标题 4"/>
          <p:cNvSpPr>
            <a:spLocks noGrp="1"/>
          </p:cNvSpPr>
          <p:nvPr>
            <p:ph type="title"/>
          </p:nvPr>
        </p:nvSpPr>
        <p:spPr/>
        <p:txBody>
          <a:bodyPr/>
          <a:lstStyle/>
          <a:p>
            <a:r>
              <a:rPr lang="zh-CN" altLang="en-US" dirty="0"/>
              <a:t>文件归档工具</a:t>
            </a:r>
            <a:r>
              <a:rPr lang="en-US" altLang="zh-CN" dirty="0"/>
              <a:t>archive</a:t>
            </a:r>
            <a:endParaRPr lang="zh-CN" altLang="en-US" dirty="0"/>
          </a:p>
        </p:txBody>
      </p:sp>
      <p:sp>
        <p:nvSpPr>
          <p:cNvPr id="6" name="文本占位符 5"/>
          <p:cNvSpPr>
            <a:spLocks noGrp="1"/>
          </p:cNvSpPr>
          <p:nvPr>
            <p:ph type="body" sz="quarter" idx="10"/>
          </p:nvPr>
        </p:nvSpPr>
        <p:spPr/>
        <p:txBody>
          <a:bodyPr/>
          <a:lstStyle/>
          <a:p>
            <a:r>
              <a:rPr lang="zh-CN" altLang="en-US" dirty="0"/>
              <a:t>使用注意事项</a:t>
            </a:r>
          </a:p>
        </p:txBody>
      </p:sp>
    </p:spTree>
    <p:extLst>
      <p:ext uri="{BB962C8B-B14F-4D97-AF65-F5344CB8AC3E}">
        <p14:creationId xmlns:p14="http://schemas.microsoft.com/office/powerpoint/2010/main" val="34635501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dirty="0"/>
              <a:t>HDFS</a:t>
            </a:r>
            <a:r>
              <a:rPr kumimoji="1" lang="zh-CN" altLang="en-US" dirty="0"/>
              <a:t>元数据管理机制</a:t>
            </a:r>
            <a:endParaRPr kumimoji="1" lang="en-US" altLang="zh-CN" dirty="0"/>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05</a:t>
            </a:r>
            <a:endParaRPr kumimoji="1" lang="zh-CN" altLang="en-US" dirty="0"/>
          </a:p>
        </p:txBody>
      </p:sp>
    </p:spTree>
    <p:extLst>
      <p:ext uri="{BB962C8B-B14F-4D97-AF65-F5344CB8AC3E}">
        <p14:creationId xmlns:p14="http://schemas.microsoft.com/office/powerpoint/2010/main" val="36270939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rgbClr val="FF0000"/>
                </a:solidFill>
              </a:rPr>
              <a:t>元数据管理概述</a:t>
            </a:r>
            <a:endParaRPr lang="en-US" altLang="zh-CN" dirty="0">
              <a:solidFill>
                <a:srgbClr val="FF0000"/>
              </a:solidFill>
            </a:endParaRPr>
          </a:p>
          <a:p>
            <a:r>
              <a:rPr lang="zh-CN" altLang="en-US" dirty="0">
                <a:solidFill>
                  <a:schemeClr val="tx1"/>
                </a:solidFill>
              </a:rPr>
              <a:t>元数据管理相关目录文件</a:t>
            </a:r>
            <a:endParaRPr lang="en-US" altLang="zh-CN" dirty="0">
              <a:solidFill>
                <a:schemeClr val="tx1"/>
              </a:solidFill>
            </a:endParaRPr>
          </a:p>
          <a:p>
            <a:r>
              <a:rPr lang="en-US" altLang="zh-CN" dirty="0">
                <a:solidFill>
                  <a:schemeClr val="tx1"/>
                </a:solidFill>
              </a:rPr>
              <a:t>SecondaryNameNode</a:t>
            </a:r>
          </a:p>
          <a:p>
            <a:r>
              <a:rPr lang="en-US" altLang="zh-CN" dirty="0">
                <a:solidFill>
                  <a:schemeClr val="tx1"/>
                </a:solidFill>
              </a:rPr>
              <a:t>NameNode</a:t>
            </a:r>
            <a:r>
              <a:rPr lang="zh-CN" altLang="en-US" dirty="0">
                <a:solidFill>
                  <a:schemeClr val="tx1"/>
                </a:solidFill>
              </a:rPr>
              <a:t>元数据恢复</a:t>
            </a:r>
            <a:endParaRPr lang="en-US" altLang="zh-CN" dirty="0">
              <a:solidFill>
                <a:schemeClr val="tx1"/>
              </a:solidFill>
            </a:endParaRPr>
          </a:p>
        </p:txBody>
      </p:sp>
    </p:spTree>
    <p:extLst>
      <p:ext uri="{BB962C8B-B14F-4D97-AF65-F5344CB8AC3E}">
        <p14:creationId xmlns:p14="http://schemas.microsoft.com/office/powerpoint/2010/main" val="23435346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在</a:t>
            </a:r>
            <a:r>
              <a:rPr lang="en-US" altLang="zh-CN" dirty="0">
                <a:solidFill>
                  <a:srgbClr val="FF0000"/>
                </a:solidFill>
              </a:rPr>
              <a:t>HDFS</a:t>
            </a:r>
            <a:r>
              <a:rPr lang="zh-CN" altLang="en-US" dirty="0">
                <a:solidFill>
                  <a:srgbClr val="FF0000"/>
                </a:solidFill>
              </a:rPr>
              <a:t>中，元数据主要指的是文件相关的元数据</a:t>
            </a:r>
            <a:r>
              <a:rPr lang="zh-CN" altLang="en-US" dirty="0"/>
              <a:t>，由</a:t>
            </a:r>
            <a:r>
              <a:rPr lang="en-US" altLang="zh-CN" dirty="0"/>
              <a:t>NameNode</a:t>
            </a:r>
            <a:r>
              <a:rPr lang="zh-CN" altLang="en-US" dirty="0"/>
              <a:t>管理维护。从广义的角度来说，因为</a:t>
            </a:r>
            <a:r>
              <a:rPr lang="en-US" altLang="zh-CN" dirty="0"/>
              <a:t>NameNode</a:t>
            </a:r>
            <a:r>
              <a:rPr lang="zh-CN" altLang="en-US" dirty="0"/>
              <a:t>还需要管理众多</a:t>
            </a:r>
            <a:r>
              <a:rPr lang="en-US" altLang="zh-CN" dirty="0"/>
              <a:t>DataNode</a:t>
            </a:r>
            <a:r>
              <a:rPr lang="zh-CN" altLang="en-US" dirty="0"/>
              <a:t>节点，因此</a:t>
            </a:r>
            <a:r>
              <a:rPr lang="en-US" altLang="zh-CN" dirty="0"/>
              <a:t>DataNode</a:t>
            </a:r>
            <a:r>
              <a:rPr lang="zh-CN" altLang="en-US" dirty="0"/>
              <a:t>的位置和健康状态信息也属于元数据。</a:t>
            </a:r>
          </a:p>
          <a:p>
            <a:endParaRPr lang="zh-CN" altLang="en-US" dirty="0"/>
          </a:p>
        </p:txBody>
      </p:sp>
      <p:sp>
        <p:nvSpPr>
          <p:cNvPr id="2" name="标题 1"/>
          <p:cNvSpPr>
            <a:spLocks noGrp="1"/>
          </p:cNvSpPr>
          <p:nvPr>
            <p:ph type="title"/>
          </p:nvPr>
        </p:nvSpPr>
        <p:spPr/>
        <p:txBody>
          <a:bodyPr/>
          <a:lstStyle/>
          <a:p>
            <a:r>
              <a:rPr lang="en-US" altLang="zh-CN" dirty="0"/>
              <a:t>NameNode</a:t>
            </a:r>
            <a:r>
              <a:rPr lang="zh-CN" altLang="en-US" dirty="0"/>
              <a:t>元数据管理</a:t>
            </a:r>
          </a:p>
        </p:txBody>
      </p:sp>
      <p:sp>
        <p:nvSpPr>
          <p:cNvPr id="5" name="文本占位符 4"/>
          <p:cNvSpPr>
            <a:spLocks noGrp="1"/>
          </p:cNvSpPr>
          <p:nvPr>
            <p:ph type="body" sz="quarter" idx="10"/>
          </p:nvPr>
        </p:nvSpPr>
        <p:spPr/>
        <p:txBody>
          <a:bodyPr/>
          <a:lstStyle/>
          <a:p>
            <a:r>
              <a:rPr lang="zh-CN" altLang="en-US" dirty="0"/>
              <a:t>元数据是什么</a:t>
            </a:r>
          </a:p>
        </p:txBody>
      </p:sp>
      <p:pic>
        <p:nvPicPr>
          <p:cNvPr id="7" name="图片 6"/>
          <p:cNvPicPr>
            <a:picLocks noChangeAspect="1"/>
          </p:cNvPicPr>
          <p:nvPr/>
        </p:nvPicPr>
        <p:blipFill>
          <a:blip r:embed="rId2"/>
          <a:stretch>
            <a:fillRect/>
          </a:stretch>
        </p:blipFill>
        <p:spPr>
          <a:xfrm>
            <a:off x="2427634" y="3470087"/>
            <a:ext cx="7727350" cy="2758679"/>
          </a:xfrm>
          <a:prstGeom prst="rect">
            <a:avLst/>
          </a:prstGeom>
          <a:ln>
            <a:solidFill>
              <a:schemeClr val="accent1"/>
            </a:solidFill>
          </a:ln>
        </p:spPr>
      </p:pic>
    </p:spTree>
    <p:extLst>
      <p:ext uri="{BB962C8B-B14F-4D97-AF65-F5344CB8AC3E}">
        <p14:creationId xmlns:p14="http://schemas.microsoft.com/office/powerpoint/2010/main" val="4001564797"/>
      </p:ext>
    </p:extLst>
  </p:cSld>
  <p:clrMapOvr>
    <a:masterClrMapping/>
  </p:clrMapOvr>
</p:sld>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10107</TotalTime>
  <Words>9264</Words>
  <Application>Microsoft Office PowerPoint</Application>
  <PresentationFormat>宽屏</PresentationFormat>
  <Paragraphs>802</Paragraphs>
  <Slides>147</Slides>
  <Notes>1</Notes>
  <HiddenSlides>0</HiddenSlides>
  <MMClips>0</MMClips>
  <ScaleCrop>false</ScaleCrop>
  <HeadingPairs>
    <vt:vector size="6" baseType="variant">
      <vt:variant>
        <vt:lpstr>已用的字体</vt:lpstr>
      </vt:variant>
      <vt:variant>
        <vt:i4>13</vt:i4>
      </vt:variant>
      <vt:variant>
        <vt:lpstr>主题</vt:lpstr>
      </vt:variant>
      <vt:variant>
        <vt:i4>7</vt:i4>
      </vt:variant>
      <vt:variant>
        <vt:lpstr>幻灯片标题</vt:lpstr>
      </vt:variant>
      <vt:variant>
        <vt:i4>147</vt:i4>
      </vt:variant>
    </vt:vector>
  </HeadingPairs>
  <TitlesOfParts>
    <vt:vector size="167" baseType="lpstr">
      <vt:lpstr>Alibaba PuHuiTi B</vt:lpstr>
      <vt:lpstr>Alibaba PuHuiTi M</vt:lpstr>
      <vt:lpstr>Alibaba PuHuiTi R</vt:lpstr>
      <vt:lpstr>Arial Unicode MS</vt:lpstr>
      <vt:lpstr>阿里巴巴普惠体</vt:lpstr>
      <vt:lpstr>等线</vt:lpstr>
      <vt:lpstr>黑体</vt:lpstr>
      <vt:lpstr>宋体</vt:lpstr>
      <vt:lpstr>Arial</vt:lpstr>
      <vt:lpstr>Calibri</vt:lpstr>
      <vt:lpstr>Segoe UI</vt:lpstr>
      <vt:lpstr>Verdana</vt:lpstr>
      <vt:lpstr>Wingdings</vt:lpstr>
      <vt:lpstr>封面2</vt:lpstr>
      <vt:lpstr>目录</vt:lpstr>
      <vt:lpstr>学习目标</vt:lpstr>
      <vt:lpstr>章节页版式（一级+二级标题）</vt:lpstr>
      <vt:lpstr>章节页版式（一级标题）</vt:lpstr>
      <vt:lpstr>正文设计方案</vt:lpstr>
      <vt:lpstr>5_结束页设计方案</vt:lpstr>
      <vt:lpstr>HDFS分布式文件系统</vt:lpstr>
      <vt:lpstr>PowerPoint 演示文稿</vt:lpstr>
      <vt:lpstr>PowerPoint 演示文稿</vt:lpstr>
      <vt:lpstr>HDFS基础知识</vt:lpstr>
      <vt:lpstr>PowerPoint 演示文稿</vt:lpstr>
      <vt:lpstr>文件系统</vt:lpstr>
      <vt:lpstr>文件系统</vt:lpstr>
      <vt:lpstr>文件系统</vt:lpstr>
      <vt:lpstr>文件系统</vt:lpstr>
      <vt:lpstr>文件系统</vt:lpstr>
      <vt:lpstr>文件系统</vt:lpstr>
      <vt:lpstr>场景互动：如何模拟实现分布式存储系统</vt:lpstr>
      <vt:lpstr>分布式文件系统</vt:lpstr>
      <vt:lpstr>分布式文件系统</vt:lpstr>
      <vt:lpstr>分布式文件系统</vt:lpstr>
      <vt:lpstr>分布式文件系统</vt:lpstr>
      <vt:lpstr>分布式文件系统</vt:lpstr>
      <vt:lpstr>PowerPoint 演示文稿</vt:lpstr>
      <vt:lpstr>分布式文件系统HDFS</vt:lpstr>
      <vt:lpstr>分布式文件系统HDFS</vt:lpstr>
      <vt:lpstr>PowerPoint 演示文稿</vt:lpstr>
      <vt:lpstr>分布式文件系统HDFS</vt:lpstr>
      <vt:lpstr>分布式文件系统HDFS</vt:lpstr>
      <vt:lpstr>分布式文件系统HDFS</vt:lpstr>
      <vt:lpstr>PowerPoint 演示文稿</vt:lpstr>
      <vt:lpstr>分布式文件系统HDFS</vt:lpstr>
      <vt:lpstr>PowerPoint 演示文稿</vt:lpstr>
      <vt:lpstr>HDFS重要特性</vt:lpstr>
      <vt:lpstr>HDFS重要特性</vt:lpstr>
      <vt:lpstr>HDFS重要特性</vt:lpstr>
      <vt:lpstr>HDFS重要特性</vt:lpstr>
      <vt:lpstr>HDFS重要特性</vt:lpstr>
      <vt:lpstr>HDFS重要特性</vt:lpstr>
      <vt:lpstr>HDFS重要特性</vt:lpstr>
      <vt:lpstr>HDFS shell操作</vt:lpstr>
      <vt:lpstr>PowerPoint 演示文稿</vt:lpstr>
      <vt:lpstr>HDFS shell命令行</vt:lpstr>
      <vt:lpstr>HDFS shell命令行</vt:lpstr>
      <vt:lpstr>HDFS shell命令行</vt:lpstr>
      <vt:lpstr>HDFS shell命令行</vt:lpstr>
      <vt:lpstr>PowerPoint 演示文稿</vt:lpstr>
      <vt:lpstr>HDFS shell命令行常用操作</vt:lpstr>
      <vt:lpstr>HDFS shell命令行常用操作</vt:lpstr>
      <vt:lpstr>HDFS shell命令行常用操作</vt:lpstr>
      <vt:lpstr>HDFS shell命令行常用操作</vt:lpstr>
      <vt:lpstr>HDFS shell命令行常用操作</vt:lpstr>
      <vt:lpstr>HDFS shell命令行常用操作</vt:lpstr>
      <vt:lpstr>HDFS shell命令行常用操作</vt:lpstr>
      <vt:lpstr>HDFS shell命令行常用操作</vt:lpstr>
      <vt:lpstr>HDFS shell命令行常用操作</vt:lpstr>
      <vt:lpstr>HDFS shell命令行常用操作</vt:lpstr>
      <vt:lpstr>HDFS shell命令行常用操作</vt:lpstr>
      <vt:lpstr>HDFS shell命令行常用操作</vt:lpstr>
      <vt:lpstr>HDFS shell命令行常用操作</vt:lpstr>
      <vt:lpstr>HDFS shell命令行常用操作</vt:lpstr>
      <vt:lpstr>HDFS分布式文件存储系统</vt:lpstr>
      <vt:lpstr>HDFS工作流程与机制</vt:lpstr>
      <vt:lpstr>PowerPoint 演示文稿</vt:lpstr>
      <vt:lpstr>HDFS集群角色</vt:lpstr>
      <vt:lpstr>HDFS集群角色</vt:lpstr>
      <vt:lpstr>HDFS集群角色</vt:lpstr>
      <vt:lpstr>HDFS集群角色</vt:lpstr>
      <vt:lpstr>HDFS集群角色</vt:lpstr>
      <vt:lpstr>HDFS集群角色</vt:lpstr>
      <vt:lpstr>HDFS集群角色</vt:lpstr>
      <vt:lpstr>PowerPoint 演示文稿</vt:lpstr>
      <vt:lpstr>HDFS写数据流程</vt:lpstr>
      <vt:lpstr>HDFS写数据流程</vt:lpstr>
      <vt:lpstr>HDFS写数据流程</vt:lpstr>
      <vt:lpstr>HDFS写数据流程</vt:lpstr>
      <vt:lpstr>HDFS写数据流程</vt:lpstr>
      <vt:lpstr>HDFS写数据流程</vt:lpstr>
      <vt:lpstr>HDFS写数据流程</vt:lpstr>
      <vt:lpstr>HDFS写数据流程</vt:lpstr>
      <vt:lpstr>HDFS写数据流程</vt:lpstr>
      <vt:lpstr>HDFS写数据流程</vt:lpstr>
      <vt:lpstr>PowerPoint 演示文稿</vt:lpstr>
      <vt:lpstr>HDFS读数据流程</vt:lpstr>
      <vt:lpstr>HDFS读数据流程</vt:lpstr>
      <vt:lpstr>HDFS读数据流程</vt:lpstr>
      <vt:lpstr>HDFS读数据流程</vt:lpstr>
      <vt:lpstr>PowerPoint 演示文稿</vt:lpstr>
      <vt:lpstr>namenode、datanode之间的通信</vt:lpstr>
      <vt:lpstr>HDFS辅助工具</vt:lpstr>
      <vt:lpstr>PowerPoint 演示文稿</vt:lpstr>
      <vt:lpstr>跨集群复制数据工具Distcp</vt:lpstr>
      <vt:lpstr>跨集群复制数据工具Distcp</vt:lpstr>
      <vt:lpstr>PowerPoint 演示文稿</vt:lpstr>
      <vt:lpstr>文件归档工具archive</vt:lpstr>
      <vt:lpstr>文件归档工具archive</vt:lpstr>
      <vt:lpstr>文件归档工具archive</vt:lpstr>
      <vt:lpstr>文件归档工具archive</vt:lpstr>
      <vt:lpstr>文件归档工具archive</vt:lpstr>
      <vt:lpstr>文件归档工具archive</vt:lpstr>
      <vt:lpstr>文件归档工具archive</vt:lpstr>
      <vt:lpstr>文件归档工具archive</vt:lpstr>
      <vt:lpstr>HDFS元数据管理机制</vt:lpstr>
      <vt:lpstr>PowerPoint 演示文稿</vt:lpstr>
      <vt:lpstr>NameNode元数据管理</vt:lpstr>
      <vt:lpstr>NameNode元数据管理</vt:lpstr>
      <vt:lpstr>NameNode元数据管理</vt:lpstr>
      <vt:lpstr>NameNode元数据管理</vt:lpstr>
      <vt:lpstr>NameNode元数据管理</vt:lpstr>
      <vt:lpstr>NameNode元数据管理</vt:lpstr>
      <vt:lpstr>NameNode元数据管理</vt:lpstr>
      <vt:lpstr>PowerPoint 演示文稿</vt:lpstr>
      <vt:lpstr>元数据管理相关目录文件</vt:lpstr>
      <vt:lpstr>元数据管理相关目录文件</vt:lpstr>
      <vt:lpstr>元数据管理相关目录文件</vt:lpstr>
      <vt:lpstr>元数据管理相关目录文件</vt:lpstr>
      <vt:lpstr>元数据管理相关目录文件</vt:lpstr>
      <vt:lpstr>元数据管理相关目录文件</vt:lpstr>
      <vt:lpstr>元数据管理相关目录文件</vt:lpstr>
      <vt:lpstr>元数据管理相关目录文件</vt:lpstr>
      <vt:lpstr>元数据管理相关目录文件</vt:lpstr>
      <vt:lpstr>元数据管理相关目录文件</vt:lpstr>
      <vt:lpstr>元数据管理相关目录文件</vt:lpstr>
      <vt:lpstr>PowerPoint 演示文稿</vt:lpstr>
      <vt:lpstr>SecondaryNameNode</vt:lpstr>
      <vt:lpstr>SecondaryNameNode</vt:lpstr>
      <vt:lpstr>SecondaryNameNode</vt:lpstr>
      <vt:lpstr>SecondaryNameNode</vt:lpstr>
      <vt:lpstr>SecondaryNameNode</vt:lpstr>
      <vt:lpstr>SecondaryNameNode</vt:lpstr>
      <vt:lpstr>SecondaryNameNode</vt:lpstr>
      <vt:lpstr>SecondaryNameNode</vt:lpstr>
      <vt:lpstr>PowerPoint 演示文稿</vt:lpstr>
      <vt:lpstr>NameNode元数据恢复</vt:lpstr>
      <vt:lpstr>NameNode元数据恢复</vt:lpstr>
      <vt:lpstr>HDFS安全模式</vt:lpstr>
      <vt:lpstr>PowerPoint 演示文稿</vt:lpstr>
      <vt:lpstr>HDFS NAMENODE安全模式</vt:lpstr>
      <vt:lpstr>HDFS NAMENODE安全模式</vt:lpstr>
      <vt:lpstr>HDFS NAMENODE安全模式</vt:lpstr>
      <vt:lpstr>HDFS NAMENODE安全模式</vt:lpstr>
      <vt:lpstr>PowerPoint 演示文稿</vt:lpstr>
      <vt:lpstr>HDFS NAMENODE安全模式</vt:lpstr>
      <vt:lpstr>PowerPoint 演示文稿</vt:lpstr>
      <vt:lpstr>HDFS NAMENODE安全模式</vt:lpstr>
      <vt:lpstr>HDFS NAMENODE安全模式</vt:lpstr>
      <vt:lpstr>PowerPoint 演示文稿</vt:lpstr>
      <vt:lpstr>HDFS NAMENODE安全模式</vt:lpstr>
      <vt:lpstr>HDFS NAMENODE安全模式</vt:lpstr>
      <vt:lpstr>HDFS NAMENODE安全模式</vt:lpstr>
      <vt:lpstr>HDFS分布式文件系统</vt:lpstr>
      <vt:lpstr>HDFS分布式文件系统</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崇玖 刘</cp:lastModifiedBy>
  <cp:revision>2116</cp:revision>
  <dcterms:created xsi:type="dcterms:W3CDTF">2020-03-31T02:23:27Z</dcterms:created>
  <dcterms:modified xsi:type="dcterms:W3CDTF">2024-09-05T03:05:13Z</dcterms:modified>
</cp:coreProperties>
</file>